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0" r:id="rId4"/>
  </p:sldMasterIdLst>
  <p:notesMasterIdLst>
    <p:notesMasterId r:id="rId14"/>
  </p:notesMasterIdLst>
  <p:handoutMasterIdLst>
    <p:handoutMasterId r:id="rId15"/>
  </p:handoutMasterIdLst>
  <p:sldIdLst>
    <p:sldId id="289" r:id="rId5"/>
    <p:sldId id="288" r:id="rId6"/>
    <p:sldId id="291" r:id="rId7"/>
    <p:sldId id="276" r:id="rId8"/>
    <p:sldId id="283" r:id="rId9"/>
    <p:sldId id="261" r:id="rId10"/>
    <p:sldId id="292" r:id="rId11"/>
    <p:sldId id="290" r:id="rId12"/>
    <p:sldId id="262" r:id="rId13"/>
  </p:sldIdLst>
  <p:sldSz cx="12192000" cy="6858000"/>
  <p:notesSz cx="6797675" cy="9928225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A8DF59-265D-417B-9445-C287BA497ED6}" v="1047" dt="2024-10-22T19:58:29.433"/>
    <p1510:client id="{9BB7C86A-4223-4D84-91AF-5C99EDD16BEB}" v="146" dt="2024-10-23T21:12:26.196"/>
  </p1510:revLst>
</p1510:revInfo>
</file>

<file path=ppt/tableStyles.xml><?xml version="1.0" encoding="utf-8"?>
<a:tblStyleLst xmlns:a="http://schemas.openxmlformats.org/drawingml/2006/main" def="{9DCAF9ED-07DC-4A11-8D7F-57B35C25682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EB88A17-8FFD-47C7-BBEB-680E6FB8FC56}" type="datetime1">
              <a:rPr lang="ru-RU" smtClean="0"/>
              <a:t>29.10.2024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A08324-DD3D-4F0C-A110-C69C3C48FBD3}" type="datetime1">
              <a:rPr lang="ru-RU" smtClean="0"/>
              <a:pPr/>
              <a:t>29.10.2024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C5DA344-5FA2-43F7-9D95-CA56C82B080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2557629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5444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7634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045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52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4402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468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C5DA344-5FA2-43F7-9D95-CA56C82B080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4152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26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975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0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8329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900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9649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939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8256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741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4AAEB19-4B49-2801-9B15-7682CDF04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FD23C3EC-28B3-4644-8BE5-3288734B46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57468" y="486137"/>
            <a:ext cx="5427584" cy="3599727"/>
          </a:xfrm>
        </p:spPr>
        <p:txBody>
          <a:bodyPr rtlCol="0" anchor="b" anchorCtr="0">
            <a:noAutofit/>
          </a:bodyPr>
          <a:lstStyle>
            <a:lvl1pPr algn="l">
              <a:defRPr sz="4400" cap="all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B64FCBF4-90E6-FFAA-143D-3A01CE5256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624774" y="-6713"/>
            <a:ext cx="6578801" cy="6894576"/>
          </a:xfrm>
          <a:custGeom>
            <a:avLst/>
            <a:gdLst>
              <a:gd name="connsiteX0" fmla="*/ 0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0 w 6613525"/>
              <a:gd name="connsiteY4" fmla="*/ 0 h 6858000"/>
              <a:gd name="connsiteX0" fmla="*/ 1875099 w 6613525"/>
              <a:gd name="connsiteY0" fmla="*/ 0 h 6858000"/>
              <a:gd name="connsiteX1" fmla="*/ 6613525 w 6613525"/>
              <a:gd name="connsiteY1" fmla="*/ 0 h 6858000"/>
              <a:gd name="connsiteX2" fmla="*/ 6613525 w 6613525"/>
              <a:gd name="connsiteY2" fmla="*/ 6858000 h 6858000"/>
              <a:gd name="connsiteX3" fmla="*/ 0 w 6613525"/>
              <a:gd name="connsiteY3" fmla="*/ 6858000 h 6858000"/>
              <a:gd name="connsiteX4" fmla="*/ 1875099 w 6613525"/>
              <a:gd name="connsiteY4" fmla="*/ 0 h 6858000"/>
              <a:gd name="connsiteX0" fmla="*/ 1840375 w 6578801"/>
              <a:gd name="connsiteY0" fmla="*/ 0 h 6869575"/>
              <a:gd name="connsiteX1" fmla="*/ 6578801 w 6578801"/>
              <a:gd name="connsiteY1" fmla="*/ 0 h 6869575"/>
              <a:gd name="connsiteX2" fmla="*/ 6578801 w 6578801"/>
              <a:gd name="connsiteY2" fmla="*/ 6858000 h 6869575"/>
              <a:gd name="connsiteX3" fmla="*/ 0 w 6578801"/>
              <a:gd name="connsiteY3" fmla="*/ 6869575 h 6869575"/>
              <a:gd name="connsiteX4" fmla="*/ 1840375 w 6578801"/>
              <a:gd name="connsiteY4" fmla="*/ 0 h 686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8801" h="6869575">
                <a:moveTo>
                  <a:pt x="1840375" y="0"/>
                </a:moveTo>
                <a:lnTo>
                  <a:pt x="6578801" y="0"/>
                </a:lnTo>
                <a:lnTo>
                  <a:pt x="6578801" y="6858000"/>
                </a:lnTo>
                <a:lnTo>
                  <a:pt x="0" y="6869575"/>
                </a:lnTo>
                <a:lnTo>
                  <a:pt x="1840375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050996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C6EC6AF9-CC07-5258-9160-8C639153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5BC6DCCE-3025-75FB-9405-8D51DCD63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0781554" y="0"/>
            <a:ext cx="1410446" cy="425834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516CCC3-736F-49AC-F079-9A090DAA81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6529388" y="-4763"/>
            <a:ext cx="5662612" cy="9319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3BF578A-ADDB-6713-E5AD-0FF27EDC2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76C4EAC-BBDE-1963-BD72-3BD2A47DC5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743671"/>
            <a:ext cx="9144000" cy="3361254"/>
          </a:xfrm>
        </p:spPr>
        <p:txBody>
          <a:bodyPr rtlCol="0" anchor="b">
            <a:noAutofit/>
          </a:bodyPr>
          <a:lstStyle>
            <a:lvl1pPr algn="ctr">
              <a:defRPr sz="4400"/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E592AF4F-2F83-7005-B3AC-6FCC7FB1914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7620" y="4766434"/>
            <a:ext cx="12207240" cy="2121408"/>
          </a:xfrm>
        </p:spPr>
        <p:txBody>
          <a:bodyPr rtlCol="0">
            <a:no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857652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498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+ подзаголовок + рисун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83CF0EA4-D201-44E7-3558-D05CB4233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3119718" cy="6858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7A643EA3-ACAA-539C-A041-266A895A2B1C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1681E18B-2347-8DB6-2A7F-3EAC100A4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0"/>
            <a:ext cx="903768" cy="6543675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5072" y="528320"/>
            <a:ext cx="5028566" cy="3354992"/>
          </a:xfrm>
        </p:spPr>
        <p:txBody>
          <a:bodyPr rtlCol="0" anchor="b">
            <a:noAutofit/>
          </a:bodyPr>
          <a:lstStyle>
            <a:lvl1pPr algn="l">
              <a:defRPr sz="4400"/>
            </a:lvl1pPr>
          </a:lstStyle>
          <a:p>
            <a:pPr rtl="0"/>
            <a:endParaRPr lang="ru-RU" noProof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15072" y="4027992"/>
            <a:ext cx="5028565" cy="1894972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Подзаголовок слайда</a:t>
            </a:r>
          </a:p>
        </p:txBody>
      </p:sp>
      <p:sp>
        <p:nvSpPr>
          <p:cNvPr id="7" name="Рисунок 7">
            <a:extLst>
              <a:ext uri="{FF2B5EF4-FFF2-40B4-BE49-F238E27FC236}">
                <a16:creationId xmlns:a16="http://schemas.microsoft.com/office/drawing/2014/main" id="{AA872EE9-FDFB-95A7-3547-DCAA0B51FE2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257326" y="-11576"/>
            <a:ext cx="4946249" cy="6903720"/>
          </a:xfrm>
          <a:custGeom>
            <a:avLst/>
            <a:gdLst>
              <a:gd name="connsiteX0" fmla="*/ 0 w 4977139"/>
              <a:gd name="connsiteY0" fmla="*/ 0 h 6858000"/>
              <a:gd name="connsiteX1" fmla="*/ 4977139 w 4977139"/>
              <a:gd name="connsiteY1" fmla="*/ 0 h 6858000"/>
              <a:gd name="connsiteX2" fmla="*/ 4977139 w 4977139"/>
              <a:gd name="connsiteY2" fmla="*/ 6858000 h 6858000"/>
              <a:gd name="connsiteX3" fmla="*/ 0 w 4977139"/>
              <a:gd name="connsiteY3" fmla="*/ 6858000 h 6858000"/>
              <a:gd name="connsiteX4" fmla="*/ 0 w 4977139"/>
              <a:gd name="connsiteY4" fmla="*/ 0 h 6858000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58000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  <a:gd name="connsiteX0" fmla="*/ 0 w 4977139"/>
              <a:gd name="connsiteY0" fmla="*/ 0 h 6892724"/>
              <a:gd name="connsiteX1" fmla="*/ 4977139 w 4977139"/>
              <a:gd name="connsiteY1" fmla="*/ 0 h 6892724"/>
              <a:gd name="connsiteX2" fmla="*/ 4977139 w 4977139"/>
              <a:gd name="connsiteY2" fmla="*/ 6892724 h 6892724"/>
              <a:gd name="connsiteX3" fmla="*/ 1863524 w 4977139"/>
              <a:gd name="connsiteY3" fmla="*/ 6892724 h 6892724"/>
              <a:gd name="connsiteX4" fmla="*/ 0 w 4977139"/>
              <a:gd name="connsiteY4" fmla="*/ 0 h 68927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7139" h="6892724">
                <a:moveTo>
                  <a:pt x="0" y="0"/>
                </a:moveTo>
                <a:lnTo>
                  <a:pt x="4977139" y="0"/>
                </a:lnTo>
                <a:lnTo>
                  <a:pt x="4977139" y="6892724"/>
                </a:lnTo>
                <a:lnTo>
                  <a:pt x="1863524" y="6892724"/>
                </a:lnTo>
                <a:lnTo>
                  <a:pt x="0" y="0"/>
                </a:lnTo>
                <a:close/>
              </a:path>
            </a:pathLst>
          </a:custGeom>
        </p:spPr>
        <p:txBody>
          <a:bodyPr tIns="274320" rIns="274320" rtlCol="0">
            <a:normAutofit/>
          </a:bodyPr>
          <a:lstStyle>
            <a:lvl1pPr marL="0" indent="0" algn="r">
              <a:buNone/>
              <a:defRPr sz="20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1935873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66CBD635-4863-B127-5668-D2C7DA8CDE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42863" y="5791200"/>
            <a:ext cx="6286501" cy="1066801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1629720-DD91-8012-686D-AABA439870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0911820" y="0"/>
            <a:ext cx="913577" cy="6858000"/>
          </a:xfrm>
          <a:prstGeom prst="line">
            <a:avLst/>
          </a:prstGeom>
          <a:ln w="12700">
            <a:solidFill>
              <a:schemeClr val="accent3">
                <a:alpha val="7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70117" y="185195"/>
            <a:ext cx="6930838" cy="1505493"/>
          </a:xfrm>
        </p:spPr>
        <p:txBody>
          <a:bodyPr rtlCol="0" anchor="b" anchorCtr="0">
            <a:noAutofit/>
          </a:bodyPr>
          <a:lstStyle>
            <a:lvl1pPr>
              <a:defRPr sz="3600"/>
            </a:lvl1pPr>
          </a:lstStyle>
          <a:p>
            <a:pPr rtl="0"/>
            <a:r>
              <a:rPr lang="ru-RU" noProof="0"/>
              <a:t>Заголовок слайда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1FB27827-7491-B1C2-D9C5-975A9FF66EC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-18788" y="-22860"/>
            <a:ext cx="3291840" cy="6903720"/>
          </a:xfrm>
        </p:spPr>
        <p:txBody>
          <a:bodyPr lIns="182880" tIns="274320" rIns="182880" rtlCol="0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1" name="Объект 3">
            <a:extLst>
              <a:ext uri="{FF2B5EF4-FFF2-40B4-BE49-F238E27FC236}">
                <a16:creationId xmlns:a16="http://schemas.microsoft.com/office/drawing/2014/main" id="{7D4D4555-A25D-09B6-36AF-5977189F2DD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970116" y="2022395"/>
            <a:ext cx="6941703" cy="4297680"/>
          </a:xfrm>
        </p:spPr>
        <p:txBody>
          <a:bodyPr rtlCol="0">
            <a:normAutofit/>
          </a:bodyPr>
          <a:lstStyle>
            <a:lvl1pPr marL="228600" indent="-228600">
              <a:spcBef>
                <a:spcPts val="1000"/>
              </a:spcBef>
              <a:spcAft>
                <a:spcPts val="1500"/>
              </a:spcAft>
              <a:buFont typeface="Arial" panose="020B0604020202020204" pitchFamily="34" charset="0"/>
              <a:buChar char="•"/>
              <a:defRPr sz="1800"/>
            </a:lvl1pPr>
            <a:lvl2pPr>
              <a:spcBef>
                <a:spcPts val="1000"/>
              </a:spcBef>
              <a:spcAft>
                <a:spcPts val="1500"/>
              </a:spcAft>
              <a:defRPr sz="1800"/>
            </a:lvl2pPr>
            <a:lvl3pPr>
              <a:spcBef>
                <a:spcPts val="1000"/>
              </a:spcBef>
              <a:spcAft>
                <a:spcPts val="1500"/>
              </a:spcAft>
              <a:defRPr sz="1800"/>
            </a:lvl3pPr>
            <a:lvl4pPr>
              <a:spcBef>
                <a:spcPts val="1000"/>
              </a:spcBef>
              <a:spcAft>
                <a:spcPts val="1500"/>
              </a:spcAft>
              <a:defRPr sz="1800"/>
            </a:lvl4pPr>
            <a:lvl5pPr>
              <a:spcBef>
                <a:spcPts val="1000"/>
              </a:spcBef>
              <a:spcAft>
                <a:spcPts val="1500"/>
              </a:spcAft>
              <a:defRPr sz="1800"/>
            </a:lvl5pPr>
          </a:lstStyle>
          <a:p>
            <a:pPr lvl="0" rtl="0"/>
            <a:r>
              <a:rPr lang="ru-RU" noProof="0"/>
              <a:t>Текст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5817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52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304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040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862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592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92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043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Relationship Id="rId27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160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  <p:sldLayoutId id="2147484013" r:id="rId13"/>
    <p:sldLayoutId id="2147484014" r:id="rId14"/>
    <p:sldLayoutId id="2147484015" r:id="rId15"/>
    <p:sldLayoutId id="2147484016" r:id="rId16"/>
    <p:sldLayoutId id="2147484017" r:id="rId17"/>
    <p:sldLayoutId id="2147484018" r:id="rId18"/>
    <p:sldLayoutId id="2147484019" r:id="rId19"/>
    <p:sldLayoutId id="2147484020" r:id="rId20"/>
    <p:sldLayoutId id="2147484021" r:id="rId2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hyperlink" Target="mailto:svoj-dom@yandex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на открытом воздухе, строительство, окно, дерево&#10;&#10;Автоматически созданное описание">
            <a:extLst>
              <a:ext uri="{FF2B5EF4-FFF2-40B4-BE49-F238E27FC236}">
                <a16:creationId xmlns:a16="http://schemas.microsoft.com/office/drawing/2014/main" id="{ED21B7CD-3D69-26B5-8A0B-52A19A6B0A2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/>
          <a:srcRect l="13666" r="13666"/>
          <a:stretch/>
        </p:blipFill>
        <p:spPr>
          <a:xfrm>
            <a:off x="5558513" y="7286"/>
            <a:ext cx="6634018" cy="6850403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15618A-193D-61ED-C595-925FAA41CECE}"/>
              </a:ext>
            </a:extLst>
          </p:cNvPr>
          <p:cNvSpPr txBox="1"/>
          <p:nvPr/>
        </p:nvSpPr>
        <p:spPr>
          <a:xfrm>
            <a:off x="594194" y="2870590"/>
            <a:ext cx="4962458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 b="1" i="1" dirty="0">
                <a:latin typeface="Tahoma"/>
                <a:ea typeface="Tahoma"/>
                <a:cs typeface="Tahoma"/>
              </a:rPr>
              <a:t>Управление и комплексное обслуживание инженерных систем жилой и нежилой недвижимости с 2006 г 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5C1AB4-CB70-5850-372C-86CBEAB56F00}"/>
              </a:ext>
            </a:extLst>
          </p:cNvPr>
          <p:cNvSpPr txBox="1"/>
          <p:nvPr/>
        </p:nvSpPr>
        <p:spPr>
          <a:xfrm>
            <a:off x="123991" y="6069529"/>
            <a:ext cx="5255297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dirty="0">
                <a:latin typeface="Tahoma"/>
                <a:ea typeface="Tahoma"/>
                <a:cs typeface="Tahoma"/>
              </a:rPr>
              <a:t>Адрес организации:  город Санкт-Петербург</a:t>
            </a:r>
            <a:r>
              <a:rPr lang="ru-RU">
                <a:latin typeface="Tahoma"/>
                <a:ea typeface="Tahoma"/>
                <a:cs typeface="Tahoma"/>
              </a:rPr>
              <a:t>, проспект </a:t>
            </a:r>
            <a:r>
              <a:rPr lang="ru-RU" dirty="0">
                <a:latin typeface="Tahoma"/>
                <a:ea typeface="Tahoma"/>
                <a:cs typeface="Tahoma"/>
              </a:rPr>
              <a:t>Просвещения, д. 53, корп. 1, литер Д</a:t>
            </a:r>
            <a:endParaRPr lang="ru-RU" dirty="0"/>
          </a:p>
        </p:txBody>
      </p:sp>
      <p:pic>
        <p:nvPicPr>
          <p:cNvPr id="21" name="Рисунок 20" descr="Изображение выглядит как текст, Шрифт, логотип, Графика&#10;&#10;Автоматически созданное описание">
            <a:extLst>
              <a:ext uri="{FF2B5EF4-FFF2-40B4-BE49-F238E27FC236}">
                <a16:creationId xmlns:a16="http://schemas.microsoft.com/office/drawing/2014/main" id="{0FD0D10C-355B-88CF-7F52-189EF45623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6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2965" y="155230"/>
            <a:ext cx="5826216" cy="2238375"/>
          </a:xfrm>
          <a:prstGeom prst="rect">
            <a:avLst/>
          </a:prstGeom>
          <a:effectLst>
            <a:outerShdw blurRad="927100" dist="38100" dir="8700000">
              <a:srgbClr val="000000"/>
            </a:outerShdw>
          </a:effectLst>
        </p:spPr>
      </p:pic>
      <p:pic>
        <p:nvPicPr>
          <p:cNvPr id="2" name="uncharted-waters-20240423-slide">
            <a:hlinkClick r:id="" action="ppaction://media"/>
            <a:extLst>
              <a:ext uri="{FF2B5EF4-FFF2-40B4-BE49-F238E27FC236}">
                <a16:creationId xmlns:a16="http://schemas.microsoft.com/office/drawing/2014/main" id="{DA753C53-CCAC-1935-D694-F06F39CD764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2687996" y="163359"/>
            <a:ext cx="730250" cy="73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943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6A9016-68EE-8875-F05B-A0641F59B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446" y="175846"/>
            <a:ext cx="6130694" cy="2039816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b="1" dirty="0">
                <a:solidFill>
                  <a:srgbClr val="EBEBEB"/>
                </a:solidFill>
              </a:rPr>
              <a:t>Где гарантии, что УК будет думать о доме, а не только зарабатывать себе</a:t>
            </a:r>
            <a:br>
              <a:rPr lang="ru-RU" sz="3200" b="1" dirty="0">
                <a:solidFill>
                  <a:srgbClr val="EBEBEB"/>
                </a:solidFill>
              </a:rPr>
            </a:br>
            <a:r>
              <a:rPr lang="ru-RU" sz="3200" b="1" dirty="0">
                <a:solidFill>
                  <a:srgbClr val="EBEBEB"/>
                </a:solidFill>
              </a:rPr>
              <a:t>прибыль?</a:t>
            </a:r>
            <a:endParaRPr lang="en-US" sz="3200" b="1" dirty="0">
              <a:solidFill>
                <a:srgbClr val="EBEBEB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5AEE89-010A-3FB6-4B0C-F4C9913A6526}"/>
              </a:ext>
            </a:extLst>
          </p:cNvPr>
          <p:cNvSpPr txBox="1"/>
          <p:nvPr/>
        </p:nvSpPr>
        <p:spPr>
          <a:xfrm>
            <a:off x="237392" y="2438400"/>
            <a:ext cx="6354616" cy="3785419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rmAutofit fontScale="70000" lnSpcReduction="20000"/>
          </a:bodyPr>
          <a:lstStyle/>
          <a:p>
            <a:pPr marL="342900" indent="-342900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собственникам необходимо правильно выстроить взаимоотношения с привлекаемой УК.</a:t>
            </a:r>
          </a:p>
          <a:p>
            <a:pPr marL="342900" indent="-342900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взаимоотношения собственников и УК оформляются договором, условия которого известны каждому собственнику и утверждены ими на общем собрании.</a:t>
            </a:r>
          </a:p>
          <a:p>
            <a:pPr marL="342900" indent="-342900"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на собрании утверждаются тарифы и план работ по текущему ремонту на настоящий год.</a:t>
            </a:r>
          </a:p>
          <a:p>
            <a:pPr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ru-RU" sz="2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  <a:p>
            <a:pPr defTabSz="457200"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ru-RU" sz="24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При таком подходе УК заинтересована в надлежащем управлении дома и приемлемой стоимости своих услуг, иначе собственники могут расторгнуть договор управления.</a:t>
            </a:r>
            <a:endParaRPr lang="en-US" sz="2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3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15974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000"/>
          <a:stretch/>
        </p:blipFill>
        <p:spPr>
          <a:xfrm>
            <a:off x="7072842" y="1582619"/>
            <a:ext cx="4963827" cy="367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351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22CE98-EAD1-5BAF-76F8-1C38FD79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17" y="123018"/>
            <a:ext cx="10152557" cy="1086658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4000" b="1" dirty="0"/>
              <a:t>Схема взаимоотношений собственников с нашей УК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D7B75AB-0448-B15B-D710-CBA3C3A27C5E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839" y="1336431"/>
            <a:ext cx="5795169" cy="4662279"/>
          </a:xfrm>
        </p:spPr>
      </p:pic>
      <p:sp>
        <p:nvSpPr>
          <p:cNvPr id="8" name="Текст 7">
            <a:extLst>
              <a:ext uri="{FF2B5EF4-FFF2-40B4-BE49-F238E27FC236}">
                <a16:creationId xmlns:a16="http://schemas.microsoft.com/office/drawing/2014/main" id="{AEEB2F92-5BFB-25C7-9D7E-72EAD6EFB8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96675" y="1870821"/>
            <a:ext cx="6015204" cy="49860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1. УК предлагает собственникам создать ТСЖ и консультирует в его создании;</a:t>
            </a:r>
          </a:p>
          <a:p>
            <a:r>
              <a:rPr lang="ru-RU" dirty="0"/>
              <a:t>2. Общее собрание ТСЖ утверждает два вида договора:</a:t>
            </a:r>
          </a:p>
          <a:p>
            <a:r>
              <a:rPr lang="ru-RU" dirty="0"/>
              <a:t>- договор оказания услуг управления МКД(заключается между ТСЖ, УК и каждым собственником помещения);</a:t>
            </a:r>
          </a:p>
          <a:p>
            <a:r>
              <a:rPr lang="ru-RU" dirty="0"/>
              <a:t>- договор оказания услуг по управлению общим имуществом МКД(заключается с ТСЖ как с юридическим лицом).</a:t>
            </a:r>
          </a:p>
          <a:p>
            <a:r>
              <a:rPr lang="ru-RU" dirty="0"/>
              <a:t>3. УК открывает отдельный р/с, на который поступают все денежные средства от управления Вашим домом.</a:t>
            </a:r>
          </a:p>
          <a:p>
            <a:r>
              <a:rPr lang="ru-RU" dirty="0"/>
              <a:t>С этого р/с осуществляются оплата всех расходов по Вашему дому.</a:t>
            </a:r>
          </a:p>
          <a:p>
            <a:r>
              <a:rPr lang="ru-RU" dirty="0"/>
              <a:t>Данный р/с управляется совместно двумя лицами — представителями ТСЖ и УК.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sz="1800" b="1" dirty="0"/>
              <a:t>Так достигается баланс интересов ТСЖ и УК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9F15B02-16A6-C807-6937-D3119706EC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82419" y="1463920"/>
            <a:ext cx="337037" cy="3047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A2503C-95C6-41E8-F9D9-2D61BC550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5477438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5755" y="445268"/>
            <a:ext cx="9240714" cy="1128555"/>
          </a:xfrm>
          <a:noFill/>
        </p:spPr>
        <p:txBody>
          <a:bodyPr rtlCol="0" anchor="b"/>
          <a:lstStyle/>
          <a:p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en-US" dirty="0">
                <a:latin typeface="Tahoma"/>
                <a:ea typeface="Tahoma"/>
                <a:cs typeface="Tahoma"/>
              </a:rPr>
            </a:br>
            <a:br>
              <a:rPr lang="en-US" dirty="0">
                <a:latin typeface="Tahoma"/>
                <a:ea typeface="Tahoma"/>
                <a:cs typeface="Tahoma"/>
              </a:rPr>
            </a:br>
            <a:br>
              <a:rPr lang="en-US" dirty="0">
                <a:latin typeface="Tahoma"/>
                <a:ea typeface="Tahoma"/>
                <a:cs typeface="Tahoma"/>
              </a:rPr>
            </a:br>
            <a:br>
              <a:rPr lang="en-US" dirty="0">
                <a:latin typeface="Tahoma"/>
                <a:ea typeface="Tahoma"/>
                <a:cs typeface="Tahoma"/>
              </a:rPr>
            </a:br>
            <a:br>
              <a:rPr lang="en-US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br>
              <a:rPr lang="en-US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en-US" sz="3200" dirty="0">
                <a:latin typeface="Tahoma"/>
                <a:ea typeface="Tahoma"/>
                <a:cs typeface="Tahoma"/>
              </a:rPr>
            </a:br>
            <a:br>
              <a:rPr lang="ru-RU" dirty="0">
                <a:latin typeface="Tahoma"/>
                <a:ea typeface="Tahoma"/>
                <a:cs typeface="Tahoma"/>
              </a:rPr>
            </a:br>
            <a:r>
              <a:rPr lang="ru-RU" dirty="0">
                <a:latin typeface="Tahoma"/>
                <a:ea typeface="Tahoma"/>
                <a:cs typeface="Tahoma"/>
              </a:rPr>
              <a:t>   </a:t>
            </a:r>
            <a:r>
              <a:rPr lang="ru-RU" sz="3200" dirty="0">
                <a:latin typeface="Tahoma"/>
                <a:ea typeface="Tahoma"/>
                <a:cs typeface="Tahoma"/>
              </a:rPr>
              <a:t>В чем заключается баланс интересов</a:t>
            </a:r>
            <a:br>
              <a:rPr lang="ru-RU" sz="3200" dirty="0">
                <a:latin typeface="Tahoma"/>
                <a:ea typeface="Tahoma"/>
                <a:cs typeface="Tahoma"/>
              </a:rPr>
            </a:br>
            <a:r>
              <a:rPr lang="ru-RU" sz="3200" dirty="0">
                <a:latin typeface="Tahoma"/>
                <a:ea typeface="Tahoma"/>
                <a:cs typeface="Tahoma"/>
              </a:rPr>
              <a:t> ТСЖ и УК?</a:t>
            </a:r>
            <a:endParaRPr lang="ru" sz="3200" dirty="0">
              <a:latin typeface="Tahoma"/>
              <a:ea typeface="Tahoma"/>
              <a:cs typeface="Tahom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1A8D0E-188D-7853-0F65-2A864F7736EC}"/>
              </a:ext>
            </a:extLst>
          </p:cNvPr>
          <p:cNvSpPr txBox="1"/>
          <p:nvPr/>
        </p:nvSpPr>
        <p:spPr>
          <a:xfrm>
            <a:off x="782515" y="1516441"/>
            <a:ext cx="1048043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400" i="1" dirty="0">
                <a:cs typeface="times new roman"/>
              </a:rPr>
              <a:t> ТСЖ получает полный контроль за движением денег с р/с, что гарантирует целевое и экономное расходование денежных средств</a:t>
            </a:r>
            <a:endParaRPr lang="ru-RU" dirty="0">
              <a:cs typeface="times new roman"/>
            </a:endParaRPr>
          </a:p>
          <a:p>
            <a:endParaRPr lang="ru-RU" sz="2400" i="1" dirty="0">
              <a:cs typeface="times new roman"/>
            </a:endParaRPr>
          </a:p>
          <a:p>
            <a:r>
              <a:rPr lang="ru-RU" sz="2400" i="1" dirty="0">
                <a:cs typeface="times new roman"/>
              </a:rPr>
              <a:t>УК получает гарантии оплаты своей выполненной работы в случае досрочного расторжения членами ТСЖ договора управления.</a:t>
            </a:r>
            <a:endParaRPr lang="en-US" sz="2400" i="1" dirty="0">
              <a:cs typeface="times new roman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76F05E-EBE6-A7D8-37F5-603FE1B13F89}"/>
              </a:ext>
            </a:extLst>
          </p:cNvPr>
          <p:cNvSpPr txBox="1"/>
          <p:nvPr/>
        </p:nvSpPr>
        <p:spPr>
          <a:xfrm rot="-10800000" flipV="1">
            <a:off x="612471" y="1893522"/>
            <a:ext cx="1096705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/>
            <a:r>
              <a:rPr lang="en-US" sz="2400" dirty="0">
                <a:latin typeface="Tahoma"/>
                <a:ea typeface="Tahoma"/>
                <a:cs typeface="Times New Roman"/>
              </a:rPr>
              <a:t>               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60" b="36960"/>
          <a:stretch>
            <a:fillRect/>
          </a:stretch>
        </p:blipFill>
        <p:spPr>
          <a:xfrm>
            <a:off x="-15240" y="4387362"/>
            <a:ext cx="12207240" cy="2470638"/>
          </a:xfrm>
        </p:spPr>
      </p:pic>
    </p:spTree>
    <p:extLst>
      <p:ext uri="{BB962C8B-B14F-4D97-AF65-F5344CB8AC3E}">
        <p14:creationId xmlns:p14="http://schemas.microsoft.com/office/powerpoint/2010/main" val="821088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10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7" name="Picture 12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8" name="Oval 14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9" name="Picture 16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0" name="Picture 18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1" name="Rectangle 20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22">
            <a:extLst>
              <a:ext uri="{FF2B5EF4-FFF2-40B4-BE49-F238E27FC236}">
                <a16:creationId xmlns:a16="http://schemas.microsoft.com/office/drawing/2014/main" id="{C8A3C342-1D03-412F-8DD3-BF519E8E0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31">
            <a:extLst>
              <a:ext uri="{FF2B5EF4-FFF2-40B4-BE49-F238E27FC236}">
                <a16:creationId xmlns:a16="http://schemas.microsoft.com/office/drawing/2014/main" id="{81CC9B02-E087-4350-AEBD-2C3CF001AF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28375" y="-1573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одежда, человек, Человеческое лицо, Блейзер&#10;&#10;Автоматически созданное описание">
            <a:extLst>
              <a:ext uri="{FF2B5EF4-FFF2-40B4-BE49-F238E27FC236}">
                <a16:creationId xmlns:a16="http://schemas.microsoft.com/office/drawing/2014/main" id="{671773BB-CD20-928C-FFF9-ACF5CEE84A6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0583" r="17083"/>
          <a:stretch/>
        </p:blipFill>
        <p:spPr>
          <a:xfrm>
            <a:off x="3" y="10"/>
            <a:ext cx="4973099" cy="6857991"/>
          </a:xfrm>
          <a:custGeom>
            <a:avLst/>
            <a:gdLst/>
            <a:ahLst/>
            <a:cxnLst/>
            <a:rect l="l" t="t" r="r" b="b"/>
            <a:pathLst>
              <a:path w="4973099" h="6858001">
                <a:moveTo>
                  <a:pt x="3628384" y="0"/>
                </a:moveTo>
                <a:lnTo>
                  <a:pt x="4971922" y="0"/>
                </a:lnTo>
                <a:lnTo>
                  <a:pt x="4946877" y="155677"/>
                </a:lnTo>
                <a:lnTo>
                  <a:pt x="4923008" y="310668"/>
                </a:lnTo>
                <a:lnTo>
                  <a:pt x="4899644" y="466344"/>
                </a:lnTo>
                <a:lnTo>
                  <a:pt x="4879641" y="622707"/>
                </a:lnTo>
                <a:lnTo>
                  <a:pt x="4859470" y="778383"/>
                </a:lnTo>
                <a:lnTo>
                  <a:pt x="4840644" y="934746"/>
                </a:lnTo>
                <a:lnTo>
                  <a:pt x="4824508" y="1089051"/>
                </a:lnTo>
                <a:lnTo>
                  <a:pt x="4809212" y="1245413"/>
                </a:lnTo>
                <a:lnTo>
                  <a:pt x="4795260" y="1401090"/>
                </a:lnTo>
                <a:lnTo>
                  <a:pt x="4783158" y="1554023"/>
                </a:lnTo>
                <a:lnTo>
                  <a:pt x="4771055" y="1709014"/>
                </a:lnTo>
                <a:lnTo>
                  <a:pt x="4760970" y="1861947"/>
                </a:lnTo>
                <a:lnTo>
                  <a:pt x="4753070" y="2014881"/>
                </a:lnTo>
                <a:lnTo>
                  <a:pt x="4744833" y="2167128"/>
                </a:lnTo>
                <a:lnTo>
                  <a:pt x="4737942" y="2318004"/>
                </a:lnTo>
                <a:lnTo>
                  <a:pt x="4733067" y="2467509"/>
                </a:lnTo>
                <a:lnTo>
                  <a:pt x="4728865" y="2617013"/>
                </a:lnTo>
                <a:lnTo>
                  <a:pt x="4724831" y="2765146"/>
                </a:lnTo>
                <a:lnTo>
                  <a:pt x="4722982" y="2911221"/>
                </a:lnTo>
                <a:lnTo>
                  <a:pt x="4720965" y="3057297"/>
                </a:lnTo>
                <a:lnTo>
                  <a:pt x="4719956" y="3201315"/>
                </a:lnTo>
                <a:lnTo>
                  <a:pt x="4720965" y="3343961"/>
                </a:lnTo>
                <a:lnTo>
                  <a:pt x="4720965" y="3485236"/>
                </a:lnTo>
                <a:lnTo>
                  <a:pt x="4722982" y="3625139"/>
                </a:lnTo>
                <a:lnTo>
                  <a:pt x="4726007" y="3762299"/>
                </a:lnTo>
                <a:lnTo>
                  <a:pt x="4728865" y="3898087"/>
                </a:lnTo>
                <a:lnTo>
                  <a:pt x="4732059" y="4031133"/>
                </a:lnTo>
                <a:lnTo>
                  <a:pt x="4736933" y="4163492"/>
                </a:lnTo>
                <a:lnTo>
                  <a:pt x="4742144" y="4293793"/>
                </a:lnTo>
                <a:lnTo>
                  <a:pt x="4746850" y="4421352"/>
                </a:lnTo>
                <a:lnTo>
                  <a:pt x="4760130" y="4670298"/>
                </a:lnTo>
                <a:lnTo>
                  <a:pt x="4774249" y="4908956"/>
                </a:lnTo>
                <a:lnTo>
                  <a:pt x="4789041" y="5138013"/>
                </a:lnTo>
                <a:lnTo>
                  <a:pt x="4805346" y="5354726"/>
                </a:lnTo>
                <a:lnTo>
                  <a:pt x="4822323" y="5561838"/>
                </a:lnTo>
                <a:lnTo>
                  <a:pt x="4840644" y="5753862"/>
                </a:lnTo>
                <a:lnTo>
                  <a:pt x="4858630" y="5934227"/>
                </a:lnTo>
                <a:lnTo>
                  <a:pt x="4876615" y="6100191"/>
                </a:lnTo>
                <a:lnTo>
                  <a:pt x="4893592" y="6252438"/>
                </a:lnTo>
                <a:lnTo>
                  <a:pt x="4909729" y="6387541"/>
                </a:lnTo>
                <a:lnTo>
                  <a:pt x="4925025" y="6509613"/>
                </a:lnTo>
                <a:lnTo>
                  <a:pt x="4937800" y="6612483"/>
                </a:lnTo>
                <a:lnTo>
                  <a:pt x="4949902" y="6698894"/>
                </a:lnTo>
                <a:lnTo>
                  <a:pt x="4967216" y="6817538"/>
                </a:lnTo>
                <a:lnTo>
                  <a:pt x="4973099" y="6858000"/>
                </a:lnTo>
                <a:lnTo>
                  <a:pt x="4075210" y="6858000"/>
                </a:lnTo>
                <a:lnTo>
                  <a:pt x="4075210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28384" y="1"/>
                </a:lnTo>
                <a:close/>
              </a:path>
            </a:pathLst>
          </a:custGeom>
        </p:spPr>
      </p:pic>
      <p:sp>
        <p:nvSpPr>
          <p:cNvPr id="45" name="Rectangle 26">
            <a:extLst>
              <a:ext uri="{FF2B5EF4-FFF2-40B4-BE49-F238E27FC236}">
                <a16:creationId xmlns:a16="http://schemas.microsoft.com/office/drawing/2014/main" id="{D6F18ACE-6E82-4ADC-8A2F-A1771B309B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3B9786-964F-E65D-0EDE-1E70BAFAB6E9}"/>
              </a:ext>
            </a:extLst>
          </p:cNvPr>
          <p:cNvSpPr txBox="1"/>
          <p:nvPr/>
        </p:nvSpPr>
        <p:spPr>
          <a:xfrm>
            <a:off x="5081954" y="112099"/>
            <a:ext cx="5351221" cy="6136300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r>
              <a:rPr lang="ru-RU" sz="2000" b="1" cap="all" dirty="0">
                <a:latin typeface="+mj-lt"/>
                <a:ea typeface="+mj-ea"/>
                <a:cs typeface="+mj-cs"/>
              </a:rPr>
              <a:t>Предлагаемая схема взаимодействия ТСЖ и УК законна и прошла проверку жизнью:</a:t>
            </a: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2000" cap="all" dirty="0"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000" cap="all" dirty="0">
                <a:latin typeface="+mj-lt"/>
                <a:ea typeface="+mj-ea"/>
                <a:cs typeface="+mj-cs"/>
              </a:rPr>
              <a:t>Позволяет отражать попытки рейдерских захватов Вашего дома со стороны недобросовестных УК и своих собственников</a:t>
            </a: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ru-RU" sz="2000" cap="all" dirty="0"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endParaRPr lang="ru-RU" sz="2000" cap="all" dirty="0"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ct val="80000"/>
              <a:buFont typeface="Wingdings" panose="05000000000000000000" pitchFamily="2" charset="2"/>
              <a:buChar char="Ø"/>
            </a:pPr>
            <a:r>
              <a:rPr lang="ru-RU" sz="2000" cap="all" dirty="0">
                <a:latin typeface="+mj-lt"/>
                <a:ea typeface="+mj-ea"/>
                <a:cs typeface="+mj-cs"/>
              </a:rPr>
              <a:t> Законность подтверждается Жилищным Кодексом РФ и решениями судебных органов</a:t>
            </a:r>
            <a:endParaRPr lang="en-US" sz="2000" cap="all" dirty="0">
              <a:latin typeface="+mj-lt"/>
              <a:ea typeface="+mj-ea"/>
              <a:cs typeface="+mj-cs"/>
            </a:endParaRPr>
          </a:p>
          <a:p>
            <a:pPr marL="342900" indent="-342900" defTabSz="457200">
              <a:lnSpc>
                <a:spcPct val="90000"/>
              </a:lnSpc>
              <a:spcBef>
                <a:spcPts val="1000"/>
              </a:spcBef>
              <a:buClr>
                <a:srgbClr val="8AD0D6"/>
              </a:buClr>
              <a:buSzPct val="80000"/>
              <a:buFont typeface="Wingdings"/>
              <a:buChar char="Ø"/>
            </a:pPr>
            <a:endParaRPr lang="en-US" sz="2000" cap="all" dirty="0"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</a:pPr>
            <a:endParaRPr lang="en-US" sz="2000" cap="all" dirty="0">
              <a:latin typeface="+mj-lt"/>
              <a:ea typeface="+mj-ea"/>
              <a:cs typeface="+mj-cs"/>
            </a:endParaRPr>
          </a:p>
          <a:p>
            <a:pPr defTabSz="457200">
              <a:lnSpc>
                <a:spcPct val="90000"/>
              </a:lnSpc>
              <a:spcBef>
                <a:spcPts val="1000"/>
              </a:spcBef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" charset="2"/>
              <a:buChar char="Ø"/>
            </a:pPr>
            <a:endParaRPr lang="en-US" sz="900" cap="all" dirty="0"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2446868-83F0-CEEF-5E60-6D55C93B52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1215072" y="7734511"/>
            <a:ext cx="4604321" cy="347896"/>
          </a:xfrm>
          <a:noFill/>
        </p:spPr>
        <p:txBody>
          <a:bodyPr rtlCol="0" anchor="t"/>
          <a:lstStyle/>
          <a:p>
            <a:pPr rtl="0"/>
            <a:endParaRPr lang="ru"/>
          </a:p>
        </p:txBody>
      </p:sp>
    </p:spTree>
    <p:extLst>
      <p:ext uri="{BB962C8B-B14F-4D97-AF65-F5344CB8AC3E}">
        <p14:creationId xmlns:p14="http://schemas.microsoft.com/office/powerpoint/2010/main" val="4242039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33" name="Oval 3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4" name="Рисунок 7" descr="Вид на высокие здания">
            <a:extLst>
              <a:ext uri="{FF2B5EF4-FFF2-40B4-BE49-F238E27FC236}">
                <a16:creationId xmlns:a16="http://schemas.microsoft.com/office/drawing/2014/main" id="{A672B903-78EE-718A-C122-69D51207883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291" r="-1" b="34849"/>
          <a:stretch/>
        </p:blipFill>
        <p:spPr>
          <a:xfrm>
            <a:off x="105528" y="0"/>
            <a:ext cx="12191980" cy="6857990"/>
          </a:xfrm>
          <a:prstGeom prst="rect">
            <a:avLst/>
          </a:prstGeom>
          <a:noFill/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4F571EA7-BDC6-4E6F-A47A-B5D39E5E7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3316" y="0"/>
            <a:ext cx="7770296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35F5E3-2B1C-7C0A-8581-67A9052D1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1931" y="295728"/>
            <a:ext cx="7252269" cy="530749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pPr>
              <a:lnSpc>
                <a:spcPct val="90000"/>
              </a:lnSpc>
            </a:pPr>
            <a:r>
              <a:rPr lang="ru-RU" sz="2800" dirty="0"/>
              <a:t>Чем наша УК отличается от остальных?</a:t>
            </a:r>
            <a:endParaRPr lang="en-US" sz="2800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26152D8-615F-4A5A-886D-E14B136CD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3352800" y="1295400"/>
            <a:ext cx="7772400" cy="5562600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6A33159-D030-2F82-A142-F759407283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81772" y="1437135"/>
            <a:ext cx="7480334" cy="5121927"/>
          </a:xfr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800" dirty="0"/>
              <a:t>1. ЖУК Свой дом - это сплочённая команда специалистов, объединённых общей целью: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800" dirty="0"/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/>
              <a:t>Оказывать качественные услуги владельцам недвижимости.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800" dirty="0"/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/>
              <a:t>2. Базой для расчёта тарифов УК являются городские тарифы.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800" dirty="0"/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/>
              <a:t>После обследования Вашего объекта тарифы нашей УК уточняются.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6674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3339A6-3B95-4FAB-EAC3-AAB5576EB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683" y="-196026"/>
            <a:ext cx="11326141" cy="1136803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Arial"/>
                <a:cs typeface="Arial"/>
              </a:rPr>
              <a:t>Взаимодействие и сотрудничество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2D8E45-14A0-C72E-2F04-36D8A8C5E1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9769" y="1359787"/>
            <a:ext cx="10685441" cy="521428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AutoNum type="arabicPeriod"/>
            </a:pPr>
            <a:r>
              <a:rPr lang="ru-RU" sz="3600" b="1" dirty="0"/>
              <a:t> Выполняем весь комплекс общестроительных работ — электрика, сантехника, сварка,</a:t>
            </a:r>
            <a:r>
              <a:rPr lang="en-US" sz="3600" b="1" dirty="0"/>
              <a:t> </a:t>
            </a:r>
            <a:r>
              <a:rPr lang="ru-RU" sz="3600" b="1" dirty="0"/>
              <a:t>ремонт кровли и т. д.</a:t>
            </a:r>
          </a:p>
          <a:p>
            <a:pPr marL="342900" indent="-342900">
              <a:buAutoNum type="arabicPeriod"/>
            </a:pPr>
            <a:endParaRPr lang="ru-RU" sz="3600" b="1" dirty="0"/>
          </a:p>
          <a:p>
            <a:pPr marL="342900" indent="-342900">
              <a:buAutoNum type="arabicPeriod"/>
            </a:pPr>
            <a:r>
              <a:rPr lang="ru-RU" sz="3600" b="1" dirty="0"/>
              <a:t> При необходимости, привлекаем проверенные специализированные организации.</a:t>
            </a:r>
          </a:p>
          <a:p>
            <a:pPr marL="0" indent="0">
              <a:buClr>
                <a:srgbClr val="8AD0D6"/>
              </a:buClr>
              <a:buNone/>
            </a:pPr>
            <a:endParaRPr lang="ru-RU" sz="1600" b="1" dirty="0"/>
          </a:p>
          <a:p>
            <a:pPr marL="0" indent="0">
              <a:buClr>
                <a:srgbClr val="1E5155">
                  <a:lumMod val="40000"/>
                  <a:lumOff val="60000"/>
                </a:srgbClr>
              </a:buClr>
              <a:buNone/>
            </a:pPr>
            <a:endParaRPr lang="ru-RU" sz="1600" b="1" dirty="0"/>
          </a:p>
          <a:p>
            <a:pPr>
              <a:buClr>
                <a:srgbClr val="8AD0D6"/>
              </a:buClr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5817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91508" y="70338"/>
            <a:ext cx="5864469" cy="826477"/>
          </a:xfrm>
          <a:noFill/>
        </p:spPr>
        <p:txBody>
          <a:bodyPr rtlCol="0" anchor="b"/>
          <a:lstStyle/>
          <a:p>
            <a:br>
              <a:rPr lang="ru" sz="3200" b="0" dirty="0">
                <a:latin typeface="Times New Roman"/>
                <a:cs typeface="Times New Roman"/>
              </a:rPr>
            </a:br>
            <a:br>
              <a:rPr lang="ru" sz="3200" b="0" dirty="0">
                <a:latin typeface="Times New Roman"/>
                <a:cs typeface="Times New Roman"/>
              </a:rPr>
            </a:br>
            <a:endParaRPr lang="ru" sz="3200" b="0" dirty="0">
              <a:latin typeface="Times New Roman"/>
              <a:cs typeface="Times New Roman"/>
            </a:endParaRPr>
          </a:p>
        </p:txBody>
      </p:sp>
      <p:pic>
        <p:nvPicPr>
          <p:cNvPr id="7" name="Рисунок 6" descr="Изображение выглядит как человек, снимок экрана, свет, рука">
            <a:extLst>
              <a:ext uri="{FF2B5EF4-FFF2-40B4-BE49-F238E27FC236}">
                <a16:creationId xmlns:a16="http://schemas.microsoft.com/office/drawing/2014/main" id="{6B75B487-963E-96D2-1C66-3908B6953CF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27726" b="27726"/>
          <a:stretch/>
        </p:blipFill>
        <p:spPr>
          <a:xfrm>
            <a:off x="5080" y="3236888"/>
            <a:ext cx="12186920" cy="3621112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0850DF2-C8B6-4CCB-D6F8-0371D6B38C1E}"/>
              </a:ext>
            </a:extLst>
          </p:cNvPr>
          <p:cNvSpPr txBox="1"/>
          <p:nvPr/>
        </p:nvSpPr>
        <p:spPr>
          <a:xfrm>
            <a:off x="773722" y="1949004"/>
            <a:ext cx="1064748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400" cap="all" dirty="0">
                <a:latin typeface="Tahoma"/>
                <a:ea typeface="Tahoma"/>
                <a:cs typeface="Tahoma"/>
              </a:rPr>
              <a:t>За Вашим объектом закрепляется персональный управляющий, </a:t>
            </a:r>
            <a:endParaRPr lang="ru-RU" sz="2400" dirty="0">
              <a:latin typeface="Tahoma"/>
              <a:ea typeface="Tahoma"/>
              <a:cs typeface="Tahoma"/>
            </a:endParaRPr>
          </a:p>
          <a:p>
            <a:pPr algn="ctr"/>
            <a:r>
              <a:rPr lang="ru-RU" sz="2400" cap="all" dirty="0">
                <a:latin typeface="Tahoma"/>
                <a:ea typeface="Tahoma"/>
                <a:cs typeface="Tahoma"/>
              </a:rPr>
              <a:t>отвечающий за результаты управления Вашей недвижимости</a:t>
            </a:r>
            <a:r>
              <a:rPr lang="en-US" sz="2400" cap="all" dirty="0">
                <a:latin typeface="Tahoma"/>
                <a:ea typeface="Tahoma"/>
                <a:cs typeface="Tahoma"/>
              </a:rPr>
              <a:t>.</a:t>
            </a:r>
            <a:endParaRPr lang="ru-RU" sz="2400" dirty="0">
              <a:latin typeface="Tahoma"/>
              <a:ea typeface="Tahoma"/>
              <a:cs typeface="Tahoma"/>
            </a:endParaRPr>
          </a:p>
        </p:txBody>
      </p:sp>
      <p:sp>
        <p:nvSpPr>
          <p:cNvPr id="2" name="Прямоугольник 1"/>
          <p:cNvSpPr/>
          <p:nvPr/>
        </p:nvSpPr>
        <p:spPr>
          <a:xfrm flipH="1">
            <a:off x="4536831" y="-975946"/>
            <a:ext cx="465113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 хаоса — к порядку спокойствию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3721" y="688773"/>
            <a:ext cx="9656153" cy="120032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600" b="1" dirty="0"/>
              <a:t>    </a:t>
            </a:r>
            <a:r>
              <a:rPr lang="ru-RU" sz="3600" b="1" dirty="0"/>
              <a:t>Создаём порядок</a:t>
            </a:r>
          </a:p>
          <a:p>
            <a:pPr algn="ctr"/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515370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>
            <a:extLst>
              <a:ext uri="{FF2B5EF4-FFF2-40B4-BE49-F238E27FC236}">
                <a16:creationId xmlns:a16="http://schemas.microsoft.com/office/drawing/2014/main" id="{DF19BAF3-7E20-4B9D-B544-BABAEEA1FA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50648F4-ABCD-4DF0-8641-76CFB2354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989BE678-777B-482A-A616-FEDC47B16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CF1EB4BD-9C7E-4AA3-9681-C7EB0DA625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94AAE3AA-3759-4D28-B0EF-575F25A514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49" name="Rectangle 48">
            <a:extLst>
              <a:ext uri="{FF2B5EF4-FFF2-40B4-BE49-F238E27FC236}">
                <a16:creationId xmlns:a16="http://schemas.microsoft.com/office/drawing/2014/main" id="{D28BE0C3-2102-4820-B88B-A448B1840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42108" y="629266"/>
            <a:ext cx="3307744" cy="164198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СПАСИБО</a:t>
            </a:r>
          </a:p>
        </p:txBody>
      </p:sp>
      <p:pic>
        <p:nvPicPr>
          <p:cNvPr id="34" name="Рисунок 5" descr="Крупный план на мост с проводами">
            <a:extLst>
              <a:ext uri="{FF2B5EF4-FFF2-40B4-BE49-F238E27FC236}">
                <a16:creationId xmlns:a16="http://schemas.microsoft.com/office/drawing/2014/main" id="{E461669C-A7BA-D639-22CB-B5FBBE698B3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21" r="-2" b="-2"/>
          <a:stretch/>
        </p:blipFill>
        <p:spPr>
          <a:xfrm>
            <a:off x="-79133" y="0"/>
            <a:ext cx="6094407" cy="6857990"/>
          </a:xfrm>
          <a:prstGeom prst="rect">
            <a:avLst/>
          </a:prstGeom>
          <a:noFill/>
        </p:spPr>
      </p:pic>
      <p:sp>
        <p:nvSpPr>
          <p:cNvPr id="3" name="Объект 2">
            <a:extLst>
              <a:ext uri="{FF2B5EF4-FFF2-40B4-BE49-F238E27FC236}">
                <a16:creationId xmlns:a16="http://schemas.microsoft.com/office/drawing/2014/main" id="{1BE98EFF-197D-3136-70B9-7BBD30A489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42108" y="1677674"/>
            <a:ext cx="4536119" cy="4580251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2400" dirty="0" err="1"/>
              <a:t>Если</a:t>
            </a:r>
            <a:r>
              <a:rPr lang="en-US" sz="2400" dirty="0"/>
              <a:t> </a:t>
            </a:r>
            <a:r>
              <a:rPr lang="en-US" sz="2400" dirty="0" err="1"/>
              <a:t>Ва</a:t>
            </a:r>
            <a:r>
              <a:rPr lang="ru-RU" sz="2400" dirty="0"/>
              <a:t>м интересно</a:t>
            </a:r>
            <a:r>
              <a:rPr lang="en-US" sz="2400" dirty="0"/>
              <a:t> </a:t>
            </a:r>
            <a:r>
              <a:rPr lang="en-US" sz="2400" dirty="0" err="1"/>
              <a:t>наше</a:t>
            </a:r>
            <a:r>
              <a:rPr lang="en-US" sz="2400" dirty="0"/>
              <a:t> </a:t>
            </a:r>
            <a:r>
              <a:rPr lang="en-US" sz="2400" dirty="0" err="1"/>
              <a:t>предложение</a:t>
            </a:r>
            <a:r>
              <a:rPr lang="en-US" sz="2400" dirty="0"/>
              <a:t>, </a:t>
            </a:r>
            <a:r>
              <a:rPr lang="en-US" sz="2400" dirty="0" err="1"/>
              <a:t>дальнейшее</a:t>
            </a:r>
            <a:r>
              <a:rPr lang="en-US" sz="2400" dirty="0"/>
              <a:t> </a:t>
            </a:r>
            <a:r>
              <a:rPr lang="en-US" sz="2400" dirty="0" err="1"/>
              <a:t>взаимодействие</a:t>
            </a:r>
            <a:r>
              <a:rPr lang="en-US" sz="2400" dirty="0"/>
              <a:t> </a:t>
            </a:r>
            <a:r>
              <a:rPr lang="en-US" sz="2400" dirty="0" err="1"/>
              <a:t>можно</a:t>
            </a:r>
            <a:r>
              <a:rPr lang="en-US" sz="2400" dirty="0"/>
              <a:t> </a:t>
            </a:r>
            <a:r>
              <a:rPr lang="en-US" sz="2400" dirty="0" err="1"/>
              <a:t>уточнить</a:t>
            </a:r>
            <a:r>
              <a:rPr lang="en-US" sz="2400" dirty="0"/>
              <a:t> </a:t>
            </a:r>
            <a:r>
              <a:rPr lang="en-US" sz="2400" dirty="0" err="1"/>
              <a:t>по</a:t>
            </a:r>
            <a:r>
              <a:rPr lang="en-US" sz="2400" dirty="0"/>
              <a:t> </a:t>
            </a:r>
            <a:r>
              <a:rPr lang="en-US" sz="2400" dirty="0" err="1"/>
              <a:t>телефонам</a:t>
            </a:r>
            <a:r>
              <a:rPr lang="en-US" sz="2400" dirty="0"/>
              <a:t>:</a:t>
            </a: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en-US" sz="2400" dirty="0"/>
              <a:t>8(812)386-18-84, </a:t>
            </a:r>
          </a:p>
          <a:p>
            <a:pPr marL="0" indent="0">
              <a:buNone/>
            </a:pPr>
            <a:r>
              <a:rPr lang="en-US" sz="2400" dirty="0"/>
              <a:t>8(921)903-92-38</a:t>
            </a:r>
            <a:r>
              <a:rPr lang="ru-RU" sz="2400" dirty="0"/>
              <a:t>, 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en-US" sz="2400" dirty="0"/>
              <a:t>http://www.cvdom.ru</a:t>
            </a:r>
            <a:endParaRPr lang="ru-RU" sz="2400" dirty="0"/>
          </a:p>
          <a:p>
            <a:pPr marL="0" indent="0">
              <a:buNone/>
            </a:pPr>
            <a:r>
              <a:rPr lang="en-US" sz="2400" dirty="0"/>
              <a:t>email</a:t>
            </a:r>
            <a:r>
              <a:rPr lang="ru-RU" sz="2400" dirty="0"/>
              <a:t>:</a:t>
            </a:r>
            <a:r>
              <a:rPr lang="en-US" sz="2400" dirty="0"/>
              <a:t> </a:t>
            </a:r>
            <a:r>
              <a:rPr lang="ru-RU" sz="2400" dirty="0"/>
              <a:t> </a:t>
            </a:r>
            <a:r>
              <a:rPr lang="en-US" sz="2400" dirty="0">
                <a:hlinkClick r:id="rId9"/>
              </a:rPr>
              <a:t>svoj-dom@yandex.ru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10802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4D4B218-C04B-41F5-949D-06E9DAE96B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6283731-47E9-4F14-86D1-57C1EA2672A1}">
  <ds:schemaRefs>
    <ds:schemaRef ds:uri="http://purl.org/dc/elements/1.1/"/>
    <ds:schemaRef ds:uri="http://schemas.microsoft.com/office/2006/metadata/properties"/>
    <ds:schemaRef ds:uri="http://purl.org/dc/terms/"/>
    <ds:schemaRef ds:uri="http://purl.org/dc/dcmitype/"/>
    <ds:schemaRef ds:uri="http://schemas.openxmlformats.org/package/2006/metadata/core-properties"/>
    <ds:schemaRef ds:uri="71af3243-3dd4-4a8d-8c0d-dd76da1f02a5"/>
    <ds:schemaRef ds:uri="http://schemas.microsoft.com/office/2006/documentManagement/types"/>
    <ds:schemaRef ds:uri="http://schemas.microsoft.com/office/infopath/2007/PartnerControls"/>
    <ds:schemaRef ds:uri="230e9df3-be65-4c73-a93b-d1236ebd677e"/>
    <ds:schemaRef ds:uri="16c05727-aa75-4e4a-9b5f-8a80a1165891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1846AD4-435D-4592-8088-FE2831A30D1F}">
  <ds:schemaRefs>
    <ds:schemaRef ds:uri="16c05727-aa75-4e4a-9b5f-8a80a1165891"/>
    <ds:schemaRef ds:uri="230e9df3-be65-4c73-a93b-d1236ebd677e"/>
    <ds:schemaRef ds:uri="71af3243-3dd4-4a8d-8c0d-dd76da1f02a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</TotalTime>
  <Words>499</Words>
  <Application>Microsoft Office PowerPoint</Application>
  <PresentationFormat>Широкоэкранный</PresentationFormat>
  <Paragraphs>65</Paragraphs>
  <Slides>9</Slides>
  <Notes>7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8" baseType="lpstr">
      <vt:lpstr>Aptos</vt:lpstr>
      <vt:lpstr>Arial</vt:lpstr>
      <vt:lpstr>Calibri</vt:lpstr>
      <vt:lpstr>Century Gothic</vt:lpstr>
      <vt:lpstr>Tahoma</vt:lpstr>
      <vt:lpstr>Times New Roman</vt:lpstr>
      <vt:lpstr>Wingdings</vt:lpstr>
      <vt:lpstr>Wingdings 3</vt:lpstr>
      <vt:lpstr>Ion</vt:lpstr>
      <vt:lpstr>Презентация PowerPoint</vt:lpstr>
      <vt:lpstr>Где гарантии, что УК будет думать о доме, а не только зарабатывать себе прибыль?</vt:lpstr>
      <vt:lpstr>          Схема взаимоотношений собственников с нашей УК</vt:lpstr>
      <vt:lpstr>                          В чем заключается баланс интересов  ТСЖ и УК?</vt:lpstr>
      <vt:lpstr>Презентация PowerPoint</vt:lpstr>
      <vt:lpstr>Чем наша УК отличается от остальных?</vt:lpstr>
      <vt:lpstr>Взаимодействие и сотрудничество</vt:lpstr>
      <vt:lpstr>  </vt:lpstr>
      <vt:lpstr>СПАСИБО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Зайцева Анна</dc:creator>
  <cp:lastModifiedBy>Oleg</cp:lastModifiedBy>
  <cp:revision>882</cp:revision>
  <cp:lastPrinted>2024-10-24T12:51:34Z</cp:lastPrinted>
  <dcterms:created xsi:type="dcterms:W3CDTF">2024-10-19T12:07:09Z</dcterms:created>
  <dcterms:modified xsi:type="dcterms:W3CDTF">2024-10-29T16:34:07Z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