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4"/>
  </p:sldMasterIdLst>
  <p:notesMasterIdLst>
    <p:notesMasterId r:id="rId14"/>
  </p:notesMasterIdLst>
  <p:handoutMasterIdLst>
    <p:handoutMasterId r:id="rId15"/>
  </p:handoutMasterIdLst>
  <p:sldIdLst>
    <p:sldId id="289" r:id="rId5"/>
    <p:sldId id="288" r:id="rId6"/>
    <p:sldId id="291" r:id="rId7"/>
    <p:sldId id="276" r:id="rId8"/>
    <p:sldId id="283" r:id="rId9"/>
    <p:sldId id="261" r:id="rId10"/>
    <p:sldId id="292" r:id="rId11"/>
    <p:sldId id="290" r:id="rId12"/>
    <p:sldId id="262" r:id="rId13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8DF59-265D-417B-9445-C287BA497ED6}" v="1047" dt="2024-10-22T19:58:29.433"/>
    <p1510:client id="{9BB7C86A-4223-4D84-91AF-5C99EDD16BEB}" v="146" dt="2024-10-23T21:12:26.196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B88A17-8FFD-47C7-BBEB-680E6FB8FC56}" type="datetime1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08324-DD3D-4F0C-A110-C69C3C48FBD3}" type="datetime1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DA344-5FA2-43F7-9D95-CA56C82B080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8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DA344-5FA2-43F7-9D95-CA56C82B08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32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0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6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41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05099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85765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98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sz="4400"/>
            </a:lvl1pPr>
          </a:lstStyle>
          <a:p>
            <a:pPr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358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 rtl="0"/>
            <a:r>
              <a:rPr lang="ru-RU" noProof="0"/>
              <a:t>Текст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81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0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4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6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9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4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60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  <p:sldLayoutId id="2147484019" r:id="rId19"/>
    <p:sldLayoutId id="2147484020" r:id="rId20"/>
    <p:sldLayoutId id="2147484021" r:id="rId2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svoj-dom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строительство, окн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13666" r="13666"/>
          <a:stretch/>
        </p:blipFill>
        <p:spPr>
          <a:xfrm>
            <a:off x="5558513" y="7286"/>
            <a:ext cx="6634018" cy="685040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5618A-193D-61ED-C595-925FAA41CECE}"/>
              </a:ext>
            </a:extLst>
          </p:cNvPr>
          <p:cNvSpPr txBox="1"/>
          <p:nvPr/>
        </p:nvSpPr>
        <p:spPr>
          <a:xfrm>
            <a:off x="594194" y="2870590"/>
            <a:ext cx="496245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>
                <a:latin typeface="Tahoma"/>
                <a:ea typeface="Tahoma"/>
                <a:cs typeface="Tahoma"/>
              </a:rPr>
              <a:t>Управление и комплексное обслуживание инженерных систем жилой и нежилой недвижимости с 2006 г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C1AB4-CB70-5850-372C-86CBEAB56F00}"/>
              </a:ext>
            </a:extLst>
          </p:cNvPr>
          <p:cNvSpPr txBox="1"/>
          <p:nvPr/>
        </p:nvSpPr>
        <p:spPr>
          <a:xfrm>
            <a:off x="123991" y="6069529"/>
            <a:ext cx="52552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ahoma"/>
                <a:ea typeface="Tahoma"/>
                <a:cs typeface="Tahoma"/>
              </a:rPr>
              <a:t>Адрес организации:  город Санкт-Петербург</a:t>
            </a:r>
            <a:r>
              <a:rPr lang="ru-RU">
                <a:latin typeface="Tahoma"/>
                <a:ea typeface="Tahoma"/>
                <a:cs typeface="Tahoma"/>
              </a:rPr>
              <a:t>, проспект </a:t>
            </a:r>
            <a:r>
              <a:rPr lang="ru-RU" dirty="0">
                <a:latin typeface="Tahoma"/>
                <a:ea typeface="Tahoma"/>
                <a:cs typeface="Tahoma"/>
              </a:rPr>
              <a:t>Просвещения, д. 53, корп. 1, литер Д</a:t>
            </a:r>
            <a:endParaRPr lang="ru-RU" dirty="0"/>
          </a:p>
        </p:txBody>
      </p:sp>
      <p:pic>
        <p:nvPicPr>
          <p:cNvPr id="21" name="Рисунок 20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FD0D10C-355B-88CF-7F52-189EF4562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965" y="155230"/>
            <a:ext cx="5826216" cy="2238375"/>
          </a:xfrm>
          <a:prstGeom prst="rect">
            <a:avLst/>
          </a:prstGeom>
          <a:effectLst>
            <a:outerShdw blurRad="927100" dist="38100" dir="8700000">
              <a:srgbClr val="000000"/>
            </a:outerShdw>
          </a:effectLst>
        </p:spPr>
      </p:pic>
      <p:pic>
        <p:nvPicPr>
          <p:cNvPr id="2" name="uncharted-waters-20240423-slide">
            <a:hlinkClick r:id="" action="ppaction://media"/>
            <a:extLst>
              <a:ext uri="{FF2B5EF4-FFF2-40B4-BE49-F238E27FC236}">
                <a16:creationId xmlns:a16="http://schemas.microsoft.com/office/drawing/2014/main" id="{DA753C53-CCAC-1935-D694-F06F39CD7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687996" y="16335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A9016-68EE-8875-F05B-A0641F59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6" y="175846"/>
            <a:ext cx="6130694" cy="20398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rgbClr val="EBEBEB"/>
                </a:solidFill>
              </a:rPr>
              <a:t>Где гарантии, что УК будет думать о доме, а не только зарабатывать себе</a:t>
            </a:r>
            <a:br>
              <a:rPr lang="ru-RU" sz="3200" b="1" dirty="0">
                <a:solidFill>
                  <a:srgbClr val="EBEBEB"/>
                </a:solidFill>
              </a:rPr>
            </a:br>
            <a:r>
              <a:rPr lang="ru-RU" sz="3200" b="1" dirty="0">
                <a:solidFill>
                  <a:srgbClr val="EBEBEB"/>
                </a:solidFill>
              </a:rPr>
              <a:t>прибыль?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EE89-010A-3FB6-4B0C-F4C9913A6526}"/>
              </a:ext>
            </a:extLst>
          </p:cNvPr>
          <p:cNvSpPr txBox="1"/>
          <p:nvPr/>
        </p:nvSpPr>
        <p:spPr>
          <a:xfrm>
            <a:off x="237392" y="2438400"/>
            <a:ext cx="6354616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собственникам необходимо правильно выстроить взаимоотношения с привлекаемой УК.</a:t>
            </a:r>
          </a:p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взаимоотношения собственников и УК оформляются договором, условия которого известны каждому собственнику и утверждены ими на общем собрании.</a:t>
            </a:r>
          </a:p>
          <a:p>
            <a:pPr marL="342900" indent="-34290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 собрании утверждаются тарифы и план работ по текущему ремонту на настоящий год.</a:t>
            </a: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ru-RU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 таком подходе УК заинтересована в надлежащем управлении дома и приемлемой стоимости своих услуг, иначе собственники могут расторгнуть договор управления.</a:t>
            </a:r>
            <a:endParaRPr lang="en-US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00"/>
          <a:stretch/>
        </p:blipFill>
        <p:spPr>
          <a:xfrm>
            <a:off x="7072842" y="1582619"/>
            <a:ext cx="4963827" cy="36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CE98-EAD1-5BAF-76F8-1C38FD79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7" y="123018"/>
            <a:ext cx="10152557" cy="108665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b="1" dirty="0"/>
              <a:t>Схема взаимоотношений собственников с нашей УК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7B75AB-0448-B15B-D710-CBA3C3A27C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39" y="1336431"/>
            <a:ext cx="5795169" cy="4662279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AEEB2F92-5BFB-25C7-9D7E-72EAD6EFB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75" y="1870821"/>
            <a:ext cx="6015204" cy="4986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1. УК предлагает собственникам создать ТСЖ и консультирует в его создании;</a:t>
            </a:r>
          </a:p>
          <a:p>
            <a:r>
              <a:rPr lang="ru-RU" dirty="0"/>
              <a:t>2. Общее собрание ТСЖ утверждает два вида договора:</a:t>
            </a:r>
          </a:p>
          <a:p>
            <a:r>
              <a:rPr lang="ru-RU" dirty="0"/>
              <a:t>- договор оказания услуг управления МКД(заключается между ТСЖ, УК и каждым собственником помещения);</a:t>
            </a:r>
          </a:p>
          <a:p>
            <a:r>
              <a:rPr lang="ru-RU" dirty="0"/>
              <a:t>- договор оказания услуг по управлению общим имуществом МКД(заключается с ТСЖ как с юридическим лицом).</a:t>
            </a:r>
          </a:p>
          <a:p>
            <a:r>
              <a:rPr lang="ru-RU" dirty="0"/>
              <a:t>3. УК открывает отдельный р/с, на который поступают все денежные средства от управления Вашим домом.</a:t>
            </a:r>
          </a:p>
          <a:p>
            <a:r>
              <a:rPr lang="ru-RU" dirty="0"/>
              <a:t>С этого р/с осуществляются оплата всех расходов по Вашему дому.</a:t>
            </a:r>
          </a:p>
          <a:p>
            <a:r>
              <a:rPr lang="ru-RU" dirty="0"/>
              <a:t>Данный р/с управляется совместно двумя лицами — представителями ТСЖ и УК.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800" b="1" dirty="0"/>
              <a:t>Так достигается баланс интересов ТСЖ и УК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F15B02-16A6-C807-6937-D3119706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82419" y="1463920"/>
            <a:ext cx="337037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A2503C-95C6-41E8-F9D9-2D61BC55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774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755" y="445268"/>
            <a:ext cx="9240714" cy="1128555"/>
          </a:xfrm>
          <a:noFill/>
        </p:spPr>
        <p:txBody>
          <a:bodyPr rtlCol="0" anchor="b"/>
          <a:lstStyle/>
          <a:p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en-US" sz="3200" dirty="0">
                <a:latin typeface="Tahoma"/>
                <a:ea typeface="Tahoma"/>
                <a:cs typeface="Tahoma"/>
              </a:rPr>
            </a:br>
            <a:br>
              <a:rPr lang="ru-RU" dirty="0">
                <a:latin typeface="Tahoma"/>
                <a:ea typeface="Tahoma"/>
                <a:cs typeface="Tahoma"/>
              </a:rPr>
            </a:br>
            <a:r>
              <a:rPr lang="ru-RU" dirty="0">
                <a:latin typeface="Tahoma"/>
                <a:ea typeface="Tahoma"/>
                <a:cs typeface="Tahoma"/>
              </a:rPr>
              <a:t>   </a:t>
            </a:r>
            <a:r>
              <a:rPr lang="ru-RU" sz="3200" dirty="0">
                <a:latin typeface="Tahoma"/>
                <a:ea typeface="Tahoma"/>
                <a:cs typeface="Tahoma"/>
              </a:rPr>
              <a:t>В чем заключается баланс интересов</a:t>
            </a:r>
            <a:br>
              <a:rPr lang="ru-RU" sz="3200" dirty="0">
                <a:latin typeface="Tahoma"/>
                <a:ea typeface="Tahoma"/>
                <a:cs typeface="Tahoma"/>
              </a:rPr>
            </a:br>
            <a:r>
              <a:rPr lang="ru-RU" sz="3200" dirty="0">
                <a:latin typeface="Tahoma"/>
                <a:ea typeface="Tahoma"/>
                <a:cs typeface="Tahoma"/>
              </a:rPr>
              <a:t> ТСЖ и УК?</a:t>
            </a:r>
            <a:endParaRPr lang="ru" sz="32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A8D0E-188D-7853-0F65-2A864F7736EC}"/>
              </a:ext>
            </a:extLst>
          </p:cNvPr>
          <p:cNvSpPr txBox="1"/>
          <p:nvPr/>
        </p:nvSpPr>
        <p:spPr>
          <a:xfrm>
            <a:off x="782515" y="1516441"/>
            <a:ext cx="1048043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i="1" dirty="0">
                <a:cs typeface="times new roman"/>
              </a:rPr>
              <a:t> ТСЖ получает полный контроль за движением денег с р/с, что гарантирует целевое и экономное расходование денежных средств</a:t>
            </a:r>
            <a:endParaRPr lang="ru-RU" dirty="0">
              <a:cs typeface="times new roman"/>
            </a:endParaRPr>
          </a:p>
          <a:p>
            <a:endParaRPr lang="ru-RU" sz="2400" i="1" dirty="0">
              <a:cs typeface="times new roman"/>
            </a:endParaRPr>
          </a:p>
          <a:p>
            <a:r>
              <a:rPr lang="ru-RU" sz="2400" i="1" dirty="0">
                <a:cs typeface="times new roman"/>
              </a:rPr>
              <a:t>УК получает гарантии оплаты своей выполненной работы в случае досрочного расторжения членами ТСЖ договора управления.</a:t>
            </a:r>
            <a:endParaRPr lang="en-US" sz="2400" i="1" dirty="0"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6F05E-EBE6-A7D8-37F5-603FE1B13F89}"/>
              </a:ext>
            </a:extLst>
          </p:cNvPr>
          <p:cNvSpPr txBox="1"/>
          <p:nvPr/>
        </p:nvSpPr>
        <p:spPr>
          <a:xfrm rot="-10800000" flipV="1">
            <a:off x="612471" y="1893522"/>
            <a:ext cx="109670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latin typeface="Tahoma"/>
                <a:ea typeface="Tahoma"/>
                <a:cs typeface="Times New Roman"/>
              </a:rPr>
              <a:t>               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0" b="36960"/>
          <a:stretch>
            <a:fillRect/>
          </a:stretch>
        </p:blipFill>
        <p:spPr>
          <a:xfrm>
            <a:off x="-15240" y="4387362"/>
            <a:ext cx="12207240" cy="2470638"/>
          </a:xfrm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Человеческое лицо, Блейзер&#10;&#10;Автоматически созданное описание">
            <a:extLst>
              <a:ext uri="{FF2B5EF4-FFF2-40B4-BE49-F238E27FC236}">
                <a16:creationId xmlns:a16="http://schemas.microsoft.com/office/drawing/2014/main" id="{671773BB-CD20-928C-FFF9-ACF5CEE84A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583" r="1708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45" name="Rectangle 2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B9786-964F-E65D-0EDE-1E70BAFAB6E9}"/>
              </a:ext>
            </a:extLst>
          </p:cNvPr>
          <p:cNvSpPr txBox="1"/>
          <p:nvPr/>
        </p:nvSpPr>
        <p:spPr>
          <a:xfrm>
            <a:off x="5081954" y="112099"/>
            <a:ext cx="5351221" cy="6136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2000" b="1" cap="all" dirty="0">
                <a:latin typeface="+mj-lt"/>
                <a:ea typeface="+mj-ea"/>
                <a:cs typeface="+mj-cs"/>
              </a:rPr>
              <a:t>Предлагаемая схема взаимодействия ТСЖ и УК законна и прошла проверку жизнью: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cap="all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cap="all" dirty="0">
                <a:latin typeface="+mj-lt"/>
                <a:ea typeface="+mj-ea"/>
                <a:cs typeface="+mj-cs"/>
              </a:rPr>
              <a:t>Позволяет отражать попытки рейдерских захватов Вашего дома со стороны недобросовестных УК и своих собственников</a:t>
            </a: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ru-RU" sz="2000" cap="all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ru-RU" sz="2000" cap="all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2000" cap="all" dirty="0">
                <a:latin typeface="+mj-lt"/>
                <a:ea typeface="+mj-ea"/>
                <a:cs typeface="+mj-cs"/>
              </a:rPr>
              <a:t> Законность подтверждается Жилищным Кодексом РФ и решениями судебных органов</a:t>
            </a:r>
            <a:endParaRPr lang="en-US" sz="2000" cap="all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rgbClr val="8AD0D6"/>
              </a:buClr>
              <a:buSzPct val="80000"/>
              <a:buFont typeface="Wingdings"/>
              <a:buChar char="Ø"/>
            </a:pPr>
            <a:endParaRPr lang="en-US" sz="2000" cap="all" dirty="0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cap="all" dirty="0"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charset="2"/>
              <a:buChar char="Ø"/>
            </a:pPr>
            <a:endParaRPr lang="en-US" sz="9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215072" y="7734511"/>
            <a:ext cx="4604321" cy="347896"/>
          </a:xfrm>
          <a:noFill/>
        </p:spPr>
        <p:txBody>
          <a:bodyPr rtlCol="0" anchor="t"/>
          <a:lstStyle/>
          <a:p>
            <a:pPr rtl="0"/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Рисунок 7" descr="Вид на высокие здания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1" r="-1" b="34849"/>
          <a:stretch/>
        </p:blipFill>
        <p:spPr>
          <a:xfrm>
            <a:off x="105528" y="0"/>
            <a:ext cx="12191980" cy="6857990"/>
          </a:xfrm>
          <a:prstGeom prst="rect">
            <a:avLst/>
          </a:prstGeom>
          <a:noFill/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F571EA7-BDC6-4E6F-A47A-B5D39E5E7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7252269" cy="530749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Чем наша УК отличается от остальных?</a:t>
            </a:r>
            <a:endParaRPr lang="en-US" sz="2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6152D8-615F-4A5A-886D-E14B136C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1772" y="1437135"/>
            <a:ext cx="7480334" cy="512192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dirty="0"/>
              <a:t>1. ЖУК Свой дом - это сплочённая команда специалистов, объединённых общей целью: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/>
              <a:t>Оказывать качественные услуги владельцам недвижимости.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/>
              <a:t>2. Базой для расчёта тарифов УК являются городские тарифы.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2800" dirty="0"/>
              <a:t>После обследования Вашего объекта тарифы нашей УК уточняются.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339A6-3B95-4FAB-EAC3-AAB5576E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3" y="-196026"/>
            <a:ext cx="11326141" cy="113680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Взаимодействие и сотрудничество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2D8E45-14A0-C72E-2F04-36D8A8C5E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769" y="1359787"/>
            <a:ext cx="10685441" cy="52142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ru-RU" sz="3600" b="1" dirty="0"/>
              <a:t> Выполняем весь комплекс общестроительных работ — электрика, сантехника, сварка,</a:t>
            </a:r>
            <a:r>
              <a:rPr lang="en-US" sz="3600" b="1" dirty="0"/>
              <a:t> </a:t>
            </a:r>
            <a:r>
              <a:rPr lang="ru-RU" sz="3600" b="1" dirty="0"/>
              <a:t>ремонт кровли и т. д.</a:t>
            </a:r>
          </a:p>
          <a:p>
            <a:pPr marL="342900" indent="-342900">
              <a:buAutoNum type="arabicPeriod"/>
            </a:pPr>
            <a:endParaRPr lang="ru-RU" sz="3600" b="1" dirty="0"/>
          </a:p>
          <a:p>
            <a:pPr marL="342900" indent="-342900">
              <a:buAutoNum type="arabicPeriod"/>
            </a:pPr>
            <a:r>
              <a:rPr lang="ru-RU" sz="3600" b="1" dirty="0"/>
              <a:t> При необходимости, привлекаем проверенные специализированные организации.</a:t>
            </a:r>
          </a:p>
          <a:p>
            <a:pPr marL="0" indent="0">
              <a:buClr>
                <a:srgbClr val="8AD0D6"/>
              </a:buClr>
              <a:buNone/>
            </a:pPr>
            <a:endParaRPr lang="ru-RU" sz="1600" b="1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ru-RU" sz="1600" b="1" dirty="0"/>
          </a:p>
          <a:p>
            <a:pPr>
              <a:buClr>
                <a:srgbClr val="8AD0D6"/>
              </a:buCl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81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508" y="70338"/>
            <a:ext cx="5864469" cy="826477"/>
          </a:xfrm>
          <a:noFill/>
        </p:spPr>
        <p:txBody>
          <a:bodyPr rtlCol="0" anchor="b"/>
          <a:lstStyle/>
          <a:p>
            <a:br>
              <a:rPr lang="ru" sz="3200" b="0" dirty="0">
                <a:latin typeface="Times New Roman"/>
                <a:cs typeface="Times New Roman"/>
              </a:rPr>
            </a:br>
            <a:br>
              <a:rPr lang="ru" sz="3200" b="0" dirty="0">
                <a:latin typeface="Times New Roman"/>
                <a:cs typeface="Times New Roman"/>
              </a:rPr>
            </a:br>
            <a:endParaRPr lang="ru" sz="3200" b="0" dirty="0">
              <a:latin typeface="Times New Roman"/>
              <a:cs typeface="Times New Roman"/>
            </a:endParaRPr>
          </a:p>
        </p:txBody>
      </p:sp>
      <p:pic>
        <p:nvPicPr>
          <p:cNvPr id="7" name="Рисунок 6" descr="Изображение выглядит как человек, снимок экрана, свет, рука">
            <a:extLst>
              <a:ext uri="{FF2B5EF4-FFF2-40B4-BE49-F238E27FC236}">
                <a16:creationId xmlns:a16="http://schemas.microsoft.com/office/drawing/2014/main" id="{6B75B487-963E-96D2-1C66-3908B6953C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726" b="27726"/>
          <a:stretch/>
        </p:blipFill>
        <p:spPr>
          <a:xfrm>
            <a:off x="5080" y="3236888"/>
            <a:ext cx="12186920" cy="36211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50DF2-C8B6-4CCB-D6F8-0371D6B38C1E}"/>
              </a:ext>
            </a:extLst>
          </p:cNvPr>
          <p:cNvSpPr txBox="1"/>
          <p:nvPr/>
        </p:nvSpPr>
        <p:spPr>
          <a:xfrm>
            <a:off x="773722" y="1949004"/>
            <a:ext cx="106474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cap="all" dirty="0">
                <a:latin typeface="Tahoma"/>
                <a:ea typeface="Tahoma"/>
                <a:cs typeface="Tahoma"/>
              </a:rPr>
              <a:t>За Вашим объектом закрепляется персональный управляющий, </a:t>
            </a:r>
            <a:endParaRPr lang="ru-RU" sz="2400" dirty="0">
              <a:latin typeface="Tahoma"/>
              <a:ea typeface="Tahoma"/>
              <a:cs typeface="Tahoma"/>
            </a:endParaRPr>
          </a:p>
          <a:p>
            <a:pPr algn="ctr"/>
            <a:r>
              <a:rPr lang="ru-RU" sz="2400" cap="all" dirty="0">
                <a:latin typeface="Tahoma"/>
                <a:ea typeface="Tahoma"/>
                <a:cs typeface="Tahoma"/>
              </a:rPr>
              <a:t>отвечающий за результаты управления Вашей недвижимости</a:t>
            </a:r>
            <a:r>
              <a:rPr lang="en-US" sz="2400" cap="all" dirty="0">
                <a:latin typeface="Tahoma"/>
                <a:ea typeface="Tahoma"/>
                <a:cs typeface="Tahoma"/>
              </a:rPr>
              <a:t>.</a:t>
            </a:r>
            <a:endParaRPr lang="ru-RU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4536831" y="-975946"/>
            <a:ext cx="4651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 хаоса — к порядку спокойствию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721" y="688773"/>
            <a:ext cx="9656153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/>
              <a:t>    </a:t>
            </a:r>
            <a:r>
              <a:rPr lang="ru-RU" sz="3600" b="1" dirty="0"/>
              <a:t>Создаём порядок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5153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СПАСИБО</a:t>
            </a:r>
          </a:p>
        </p:txBody>
      </p:sp>
      <p:pic>
        <p:nvPicPr>
          <p:cNvPr id="34" name="Рисунок 5" descr="Крупный план на мост с проводами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r="-2" b="-2"/>
          <a:stretch/>
        </p:blipFill>
        <p:spPr>
          <a:xfrm>
            <a:off x="-79133" y="0"/>
            <a:ext cx="6094407" cy="685799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42108" y="1677674"/>
            <a:ext cx="4536119" cy="45802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Если</a:t>
            </a:r>
            <a:r>
              <a:rPr lang="en-US" sz="2400" dirty="0"/>
              <a:t> </a:t>
            </a:r>
            <a:r>
              <a:rPr lang="en-US" sz="2400" dirty="0" err="1"/>
              <a:t>Ва</a:t>
            </a:r>
            <a:r>
              <a:rPr lang="ru-RU" sz="2400" dirty="0"/>
              <a:t>м интересно</a:t>
            </a:r>
            <a:r>
              <a:rPr lang="en-US" sz="2400" dirty="0"/>
              <a:t> </a:t>
            </a:r>
            <a:r>
              <a:rPr lang="en-US" sz="2400" dirty="0" err="1"/>
              <a:t>наше</a:t>
            </a:r>
            <a:r>
              <a:rPr lang="en-US" sz="2400" dirty="0"/>
              <a:t> </a:t>
            </a:r>
            <a:r>
              <a:rPr lang="en-US" sz="2400" dirty="0" err="1"/>
              <a:t>предложение</a:t>
            </a:r>
            <a:r>
              <a:rPr lang="en-US" sz="2400" dirty="0"/>
              <a:t>, </a:t>
            </a:r>
            <a:r>
              <a:rPr lang="en-US" sz="2400" dirty="0" err="1"/>
              <a:t>дальнейшее</a:t>
            </a:r>
            <a:r>
              <a:rPr lang="en-US" sz="2400" dirty="0"/>
              <a:t> </a:t>
            </a:r>
            <a:r>
              <a:rPr lang="en-US" sz="2400" dirty="0" err="1"/>
              <a:t>взаимодействие</a:t>
            </a:r>
            <a:r>
              <a:rPr lang="en-US" sz="2400" dirty="0"/>
              <a:t> </a:t>
            </a:r>
            <a:r>
              <a:rPr lang="en-US" sz="2400" dirty="0" err="1"/>
              <a:t>можно</a:t>
            </a:r>
            <a:r>
              <a:rPr lang="en-US" sz="2400" dirty="0"/>
              <a:t> </a:t>
            </a:r>
            <a:r>
              <a:rPr lang="en-US" sz="2400" dirty="0" err="1"/>
              <a:t>уточнить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телефонам</a:t>
            </a:r>
            <a:r>
              <a:rPr lang="en-US" sz="2400" dirty="0"/>
              <a:t>: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8(812)386-18-84, </a:t>
            </a:r>
          </a:p>
          <a:p>
            <a:pPr marL="0" indent="0">
              <a:buNone/>
            </a:pPr>
            <a:r>
              <a:rPr lang="en-US" sz="2400" dirty="0"/>
              <a:t>8(921)903-92-38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http://www.cvdom.ru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email</a:t>
            </a:r>
            <a:r>
              <a:rPr lang="ru-RU" sz="2400" dirty="0"/>
              <a:t>: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en-US" sz="2400" dirty="0">
                <a:hlinkClick r:id="rId9"/>
              </a:rPr>
              <a:t>svoj-dom@yandex.ru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499</Words>
  <Application>Microsoft Office PowerPoint</Application>
  <PresentationFormat>Широкоэкранный</PresentationFormat>
  <Paragraphs>65</Paragraphs>
  <Slides>9</Slides>
  <Notes>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Презентация PowerPoint</vt:lpstr>
      <vt:lpstr>Где гарантии, что УК будет думать о доме, а не только зарабатывать себе прибыль?</vt:lpstr>
      <vt:lpstr>          Схема взаимоотношений собственников с нашей УК</vt:lpstr>
      <vt:lpstr>                          В чем заключается баланс интересов  ТСЖ и УК?</vt:lpstr>
      <vt:lpstr>Презентация PowerPoint</vt:lpstr>
      <vt:lpstr>Чем наша УК отличается от остальных?</vt:lpstr>
      <vt:lpstr>Взаимодействие и сотрудничество</vt:lpstr>
      <vt:lpstr>  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Зайцева Анна</dc:creator>
  <cp:lastModifiedBy>Oleg</cp:lastModifiedBy>
  <cp:revision>882</cp:revision>
  <cp:lastPrinted>2024-10-24T12:51:34Z</cp:lastPrinted>
  <dcterms:created xsi:type="dcterms:W3CDTF">2024-10-19T12:07:09Z</dcterms:created>
  <dcterms:modified xsi:type="dcterms:W3CDTF">2024-10-29T16:34:07Z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