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6" r:id="rId9"/>
    <p:sldId id="262" r:id="rId10"/>
    <p:sldId id="263" r:id="rId11"/>
    <p:sldId id="267" r:id="rId12"/>
    <p:sldId id="268" r:id="rId13"/>
    <p:sldId id="270" r:id="rId14"/>
    <p:sldId id="265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29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032C-3DE6-4571-8CDE-BD4691798AE2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57A9-9A9B-4246-8718-5D587E41EED1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1677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032C-3DE6-4571-8CDE-BD4691798AE2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57A9-9A9B-4246-8718-5D587E41EE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40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032C-3DE6-4571-8CDE-BD4691798AE2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57A9-9A9B-4246-8718-5D587E41EE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5702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032C-3DE6-4571-8CDE-BD4691798AE2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57A9-9A9B-4246-8718-5D587E41EED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5323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032C-3DE6-4571-8CDE-BD4691798AE2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57A9-9A9B-4246-8718-5D587E41EE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904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032C-3DE6-4571-8CDE-BD4691798AE2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57A9-9A9B-4246-8718-5D587E41EED1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0079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032C-3DE6-4571-8CDE-BD4691798AE2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57A9-9A9B-4246-8718-5D587E41EE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8552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032C-3DE6-4571-8CDE-BD4691798AE2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57A9-9A9B-4246-8718-5D587E41EE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5585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032C-3DE6-4571-8CDE-BD4691798AE2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57A9-9A9B-4246-8718-5D587E41EE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195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032C-3DE6-4571-8CDE-BD4691798AE2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57A9-9A9B-4246-8718-5D587E41EE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421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032C-3DE6-4571-8CDE-BD4691798AE2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57A9-9A9B-4246-8718-5D587E41EE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286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032C-3DE6-4571-8CDE-BD4691798AE2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57A9-9A9B-4246-8718-5D587E41EE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894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032C-3DE6-4571-8CDE-BD4691798AE2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57A9-9A9B-4246-8718-5D587E41EE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781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032C-3DE6-4571-8CDE-BD4691798AE2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57A9-9A9B-4246-8718-5D587E41EE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88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032C-3DE6-4571-8CDE-BD4691798AE2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57A9-9A9B-4246-8718-5D587E41EE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632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032C-3DE6-4571-8CDE-BD4691798AE2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57A9-9A9B-4246-8718-5D587E41EE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8652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032C-3DE6-4571-8CDE-BD4691798AE2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57A9-9A9B-4246-8718-5D587E41EE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483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416032C-3DE6-4571-8CDE-BD4691798AE2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42E57A9-9A9B-4246-8718-5D587E41EE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0729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2" y="1271953"/>
            <a:ext cx="8774748" cy="2995247"/>
          </a:xfrm>
        </p:spPr>
        <p:txBody>
          <a:bodyPr/>
          <a:lstStyle/>
          <a:p>
            <a:r>
              <a:rPr lang="ru-RU" b="1" dirty="0"/>
              <a:t>Создание ТСЖ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2" y="4367498"/>
            <a:ext cx="6400800" cy="1947333"/>
          </a:xfrm>
        </p:spPr>
        <p:txBody>
          <a:bodyPr/>
          <a:lstStyle/>
          <a:p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2" y="678508"/>
            <a:ext cx="4781718" cy="2689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62567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4690532"/>
            <a:ext cx="8534400" cy="1507067"/>
          </a:xfrm>
        </p:spPr>
        <p:txBody>
          <a:bodyPr/>
          <a:lstStyle/>
          <a:p>
            <a:r>
              <a:rPr lang="ru-RU" b="1" dirty="0"/>
              <a:t>Какие проблемы возникают?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8764588" cy="4175369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solidFill>
                  <a:schemeClr val="tx1"/>
                </a:solidFill>
              </a:rPr>
              <a:t>Тяжело набрать необходимый кворум 50 %.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Протокол общего собрания подписывается всеми собственниками помещений в МКД, проголосовавшими за принятие вышеуказанных решений, что на практике реализовать крайне трудно.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Создание ТСЖ – достаточно затратная процедура, без юриста сложно самостоятельно все организовать, реестр собственников тоже стоит денег.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Главная проблема - ТСЖ не может получить дом в управление, если управляющая организация или ГЖИ не «идут на встречу».</a:t>
            </a:r>
          </a:p>
        </p:txBody>
      </p:sp>
    </p:spTree>
    <p:extLst>
      <p:ext uri="{BB962C8B-B14F-4D97-AF65-F5344CB8AC3E}">
        <p14:creationId xmlns:p14="http://schemas.microsoft.com/office/powerpoint/2010/main" val="1772024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ED06BB-8DB7-4218-94E6-4CB280156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Спорные моменты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AB85D4-2EA9-4BD9-A86B-21A5D3F266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Кто является членом ТСЖ?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Ч. 3 ст. </a:t>
            </a:r>
            <a:r>
              <a:rPr lang="ru-RU">
                <a:solidFill>
                  <a:schemeClr val="tx1"/>
                </a:solidFill>
              </a:rPr>
              <a:t>135 ЖК </a:t>
            </a:r>
            <a:r>
              <a:rPr lang="ru-RU" dirty="0">
                <a:solidFill>
                  <a:schemeClr val="tx1"/>
                </a:solidFill>
              </a:rPr>
              <a:t>«Число членов товарищества собственников жилья, создавших товарищество, должно превышать пятьдесят процентов голосов от общего числа голосов собственников помещений в </a:t>
            </a:r>
            <a:r>
              <a:rPr lang="ru-RU">
                <a:solidFill>
                  <a:schemeClr val="tx1"/>
                </a:solidFill>
              </a:rPr>
              <a:t>многоквартирном доме».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Как утвердить тарифы и смету ТСЖ, не имея доступа к состоянию дома?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665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2C04CD-4E23-4E3D-8AB3-657AC9533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0612" y="5350933"/>
            <a:ext cx="8534400" cy="1507067"/>
          </a:xfrm>
        </p:spPr>
        <p:txBody>
          <a:bodyPr/>
          <a:lstStyle/>
          <a:p>
            <a:r>
              <a:rPr lang="ru-RU" b="1" dirty="0"/>
              <a:t>Ответы на вопросы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F20819-B72F-4C99-8154-909E83425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9794602" cy="4665133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Нужен ли договор управления ТСЖ? </a:t>
            </a:r>
          </a:p>
          <a:p>
            <a:r>
              <a:rPr lang="ru-RU" dirty="0">
                <a:solidFill>
                  <a:schemeClr val="tx1"/>
                </a:solidFill>
              </a:rPr>
              <a:t>Ответ – между ТСЖ и собственниками (членами ТСЖ) договор не заключается.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Законом предусмотрена возможность заключения Договора между ТСЖ и собственниками (не членами ТСЖ) о содержании и ремонте общего имущества и предоставлении коммунальных услуг (ч. 6 ст. 155 ЖК РФ, </a:t>
            </a:r>
            <a:r>
              <a:rPr lang="ru-RU" dirty="0" err="1">
                <a:solidFill>
                  <a:schemeClr val="tx1"/>
                </a:solidFill>
              </a:rPr>
              <a:t>п.п</a:t>
            </a:r>
            <a:r>
              <a:rPr lang="ru-RU" dirty="0">
                <a:solidFill>
                  <a:schemeClr val="tx1"/>
                </a:solidFill>
              </a:rPr>
              <a:t>. б п. 16 Постановление Правительства РФ от 13.08.2006 N 491).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На практике почти не встречается, на права и обязанности сторон никак не влияет.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Предлагаем такой Типовой договор утверждать на ОСС.</a:t>
            </a:r>
          </a:p>
        </p:txBody>
      </p:sp>
    </p:spTree>
    <p:extLst>
      <p:ext uri="{BB962C8B-B14F-4D97-AF65-F5344CB8AC3E}">
        <p14:creationId xmlns:p14="http://schemas.microsoft.com/office/powerpoint/2010/main" val="10746165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2C04CD-4E23-4E3D-8AB3-657AC9533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0612" y="5350933"/>
            <a:ext cx="8534400" cy="1507067"/>
          </a:xfrm>
        </p:spPr>
        <p:txBody>
          <a:bodyPr/>
          <a:lstStyle/>
          <a:p>
            <a:r>
              <a:rPr lang="ru-RU" b="1" dirty="0"/>
              <a:t>Ответы на вопросы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F20819-B72F-4C99-8154-909E83425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9794602" cy="466513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Чем отличается процедура создания ТСЖ с нуля от процедуры реорганизации ЖСК в ТСЖ? </a:t>
            </a:r>
          </a:p>
          <a:p>
            <a:r>
              <a:rPr lang="ru-RU" dirty="0">
                <a:solidFill>
                  <a:schemeClr val="tx1"/>
                </a:solidFill>
              </a:rPr>
              <a:t>Ответ –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Этап 1. Подготовка к реорганизации (изменение организационно- правовой формы)</a:t>
            </a:r>
          </a:p>
          <a:p>
            <a:r>
              <a:rPr lang="ru-RU" dirty="0">
                <a:solidFill>
                  <a:schemeClr val="tx1"/>
                </a:solidFill>
              </a:rPr>
              <a:t>Этап 2. Проведение общего собрания членов ЖСК</a:t>
            </a:r>
          </a:p>
          <a:p>
            <a:r>
              <a:rPr lang="ru-RU" dirty="0">
                <a:solidFill>
                  <a:schemeClr val="tx1"/>
                </a:solidFill>
              </a:rPr>
              <a:t>Этап 3. Внесение изменений в ФНС</a:t>
            </a:r>
          </a:p>
          <a:p>
            <a:r>
              <a:rPr lang="ru-RU" dirty="0">
                <a:solidFill>
                  <a:schemeClr val="tx1"/>
                </a:solidFill>
              </a:rPr>
              <a:t>Этап 4. Уведомление заинтересованных лиц, ГЖИ, местных органов</a:t>
            </a:r>
          </a:p>
        </p:txBody>
      </p:sp>
    </p:spTree>
    <p:extLst>
      <p:ext uri="{BB962C8B-B14F-4D97-AF65-F5344CB8AC3E}">
        <p14:creationId xmlns:p14="http://schemas.microsoft.com/office/powerpoint/2010/main" val="41390098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E064C7-BD27-4476-9F05-4E650DA2C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234386"/>
            <a:ext cx="8534400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г. Санкт-Петербург, </a:t>
            </a:r>
            <a:r>
              <a:rPr lang="ru-RU" dirty="0" err="1"/>
              <a:t>пр-кт</a:t>
            </a:r>
            <a:r>
              <a:rPr lang="ru-RU" dirty="0"/>
              <a:t> </a:t>
            </a:r>
            <a:r>
              <a:rPr lang="ru-RU" dirty="0" err="1"/>
              <a:t>Малоохтинский</a:t>
            </a:r>
            <a:r>
              <a:rPr lang="ru-RU" dirty="0"/>
              <a:t>, д. 68, офис 505А</a:t>
            </a:r>
            <a:br>
              <a:rPr lang="ru-RU" dirty="0"/>
            </a:br>
            <a:br>
              <a:rPr lang="ru-RU" dirty="0"/>
            </a:br>
            <a:r>
              <a:rPr lang="ru-RU" dirty="0"/>
              <a:t>Сайт - https://helpgkh.ru/</a:t>
            </a:r>
            <a:br>
              <a:rPr lang="ru-RU" dirty="0"/>
            </a:br>
            <a:r>
              <a:rPr lang="ru-RU" dirty="0"/>
              <a:t>Телефон:   +7 (921)-447-36-50</a:t>
            </a:r>
            <a:br>
              <a:rPr lang="ru-RU" dirty="0"/>
            </a:br>
            <a:r>
              <a:rPr lang="ru-RU" dirty="0" err="1"/>
              <a:t>Email</a:t>
            </a:r>
            <a:r>
              <a:rPr lang="ru-RU" dirty="0"/>
              <a:t>   mail@helpgkh.ru</a:t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DC8E9E71-CF38-45B4-8DD1-718252BD4E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49625" y="615846"/>
            <a:ext cx="7488546" cy="2320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48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795068" cy="1507067"/>
          </a:xfrm>
        </p:spPr>
        <p:txBody>
          <a:bodyPr/>
          <a:lstStyle/>
          <a:p>
            <a:r>
              <a:rPr lang="ru-RU" b="1" dirty="0"/>
              <a:t>Формы управления </a:t>
            </a:r>
            <a:r>
              <a:rPr lang="ru-RU" b="1" dirty="0" err="1"/>
              <a:t>мкд</a:t>
            </a:r>
            <a:r>
              <a:rPr lang="ru-RU" b="1" dirty="0"/>
              <a:t> по </a:t>
            </a:r>
            <a:r>
              <a:rPr lang="ru-RU" b="1" dirty="0" err="1"/>
              <a:t>жк</a:t>
            </a:r>
            <a:r>
              <a:rPr lang="ru-RU" b="1" dirty="0"/>
              <a:t> </a:t>
            </a:r>
            <a:r>
              <a:rPr lang="ru-RU" b="1" dirty="0" err="1"/>
              <a:t>рф</a:t>
            </a:r>
            <a:r>
              <a:rPr lang="ru-RU" b="1" dirty="0"/>
              <a:t> (ст. 161 ЖК РФ)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6643" y="529491"/>
            <a:ext cx="10796588" cy="412847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>
                <a:solidFill>
                  <a:schemeClr val="tx1"/>
                </a:solidFill>
              </a:rPr>
              <a:t>Управляющая компания (УК). Собственники заключают договор управления. УК обеспечивает содержание и ремонт общего имущества, оказывает коммунальные услуги. Наиболее распространённая форма.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Товарищество собственников жилья (ТСЖ). Не ТСН! Объединение собственников, более высокая степень самостоятельности.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Жилищный кооператив. Обычно создаётся на этапе строительства или приобретения жилья. Члены кооператива управляют домом. Похоже на ТСЖ.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Непосредственное управление. Только в доме с количеством квартир не более 30. Собственники принимают решения на общем собрании и заключают договоры напрямую с подрядчиками и </a:t>
            </a:r>
            <a:r>
              <a:rPr lang="ru-RU" b="1" dirty="0" err="1">
                <a:solidFill>
                  <a:schemeClr val="tx1"/>
                </a:solidFill>
              </a:rPr>
              <a:t>ресурсоснабжающими</a:t>
            </a:r>
            <a:r>
              <a:rPr lang="ru-RU" b="1" dirty="0">
                <a:solidFill>
                  <a:schemeClr val="tx1"/>
                </a:solidFill>
              </a:rPr>
              <a:t> организациями. На практике применяется редко, чаще в малоквартирных домах.</a:t>
            </a:r>
          </a:p>
        </p:txBody>
      </p:sp>
    </p:spTree>
    <p:extLst>
      <p:ext uri="{BB962C8B-B14F-4D97-AF65-F5344CB8AC3E}">
        <p14:creationId xmlns:p14="http://schemas.microsoft.com/office/powerpoint/2010/main" val="1662074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3535" y="3744870"/>
            <a:ext cx="8534400" cy="1507067"/>
          </a:xfrm>
        </p:spPr>
        <p:txBody>
          <a:bodyPr/>
          <a:lstStyle/>
          <a:p>
            <a:r>
              <a:rPr lang="ru-RU" b="1" dirty="0"/>
              <a:t>Алгоритм создания </a:t>
            </a:r>
            <a:r>
              <a:rPr lang="ru-RU" b="1" dirty="0" err="1"/>
              <a:t>тсж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>
                <a:solidFill>
                  <a:schemeClr val="tx1"/>
                </a:solidFill>
              </a:rPr>
              <a:t>Подготовка реестра собственников.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Подготовка устава ТСЖ и иных документов.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Формирование состава правления и ревизоров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Проведение общего собрания собственников.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Регистрация ТСЖ в налоговой. 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Взаимодействие с жилищной инспекцией и прежней УК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Заключение договоров на содержание дома.</a:t>
            </a:r>
          </a:p>
          <a:p>
            <a:pPr marL="0" indent="0" algn="just">
              <a:buNone/>
            </a:pP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927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4198163"/>
            <a:ext cx="10366742" cy="1616483"/>
          </a:xfrm>
        </p:spPr>
        <p:txBody>
          <a:bodyPr/>
          <a:lstStyle/>
          <a:p>
            <a:r>
              <a:rPr lang="ru-RU" b="1" dirty="0"/>
              <a:t>Как получить реестр собственников?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592016"/>
            <a:ext cx="10366742" cy="3776785"/>
          </a:xfrm>
        </p:spPr>
        <p:txBody>
          <a:bodyPr/>
          <a:lstStyle/>
          <a:p>
            <a:pPr algn="just"/>
            <a:r>
              <a:rPr lang="ru-RU" b="1" dirty="0">
                <a:solidFill>
                  <a:schemeClr val="tx1"/>
                </a:solidFill>
              </a:rPr>
              <a:t>Актуальный реестр собственников должна предоставить УК по запросу собственника. На практике, УК игнорирует собственника и получить «правильный» реестр таким образом невозможно.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Личный обход квартир и помещений. 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Приобрести реестр у сторонних организаций на платной основе.  </a:t>
            </a:r>
            <a:r>
              <a:rPr lang="ru-RU" b="1" dirty="0" err="1">
                <a:solidFill>
                  <a:schemeClr val="tx1"/>
                </a:solidFill>
              </a:rPr>
              <a:t>Актуальыне</a:t>
            </a:r>
            <a:r>
              <a:rPr lang="ru-RU" b="1" dirty="0">
                <a:solidFill>
                  <a:schemeClr val="tx1"/>
                </a:solidFill>
              </a:rPr>
              <a:t> сведения из Росреестра в формате </a:t>
            </a:r>
            <a:r>
              <a:rPr lang="en-US" b="1" dirty="0" err="1">
                <a:solidFill>
                  <a:schemeClr val="tx1"/>
                </a:solidFill>
              </a:rPr>
              <a:t>Exel</a:t>
            </a:r>
            <a:r>
              <a:rPr lang="ru-RU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95493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6395" y="4753055"/>
            <a:ext cx="9358557" cy="1757160"/>
          </a:xfrm>
        </p:spPr>
        <p:txBody>
          <a:bodyPr/>
          <a:lstStyle/>
          <a:p>
            <a:pPr algn="just"/>
            <a:r>
              <a:rPr lang="ru-RU" b="1" dirty="0"/>
              <a:t>устав </a:t>
            </a:r>
            <a:r>
              <a:rPr lang="ru-RU" b="1" dirty="0" err="1"/>
              <a:t>тсж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1354" y="711200"/>
            <a:ext cx="10427286" cy="477520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>
                <a:solidFill>
                  <a:schemeClr val="tx1"/>
                </a:solidFill>
              </a:rPr>
              <a:t>Устав ТСЖ должен содержать следующие сведения: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наименование, включающее слова "товарищество собственников жилья";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место нахождения ТСЖ;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предмет и цели его деятельности; 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и порядок проведения общего собрания членов ТСЖ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компетенция, состав, срок избрания правления ТСЖ, порядок принятия ими решений, полномочия, порядок и срок избрания председателя правления ТСЖ. 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состав, компетенция и срок избрания ревизионной комиссии (либо компетенция ревизора) ТСЖ;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иные сведения, например об имуществе ТСЖ, о правах и обязанностях его членов, о порядке реорганизации и ликвидации товарищества, внесения изменений и дополнений в устав.</a:t>
            </a:r>
          </a:p>
          <a:p>
            <a:pPr algn="just"/>
            <a:endParaRPr lang="ru-RU" b="1" dirty="0">
              <a:solidFill>
                <a:schemeClr val="tx1"/>
              </a:solidFill>
            </a:endParaRPr>
          </a:p>
          <a:p>
            <a:pPr algn="just"/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114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2950" y="5220678"/>
            <a:ext cx="8534400" cy="1507067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Проведение общего собрания собственников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7570" y="601784"/>
            <a:ext cx="10292862" cy="4556369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solidFill>
                  <a:schemeClr val="tx1"/>
                </a:solidFill>
              </a:rPr>
              <a:t>В течение года со дня выдачи разрешения на ввод дома в эксплуатацию в собрании вправе принимать участие лица, принявшие от застройщика помещения по передаточному акту или иному документу (ч. 1.1 ст. 44 ЖК РФ). 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Решение о создании ТСЖ и утверждении Устава считается принятым, если за него более 50% голосов от общего числа голосов собственников помещений в таком доме (ч. 1 ст. 136, ч. 2 ст. 135 ЖК РФ).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Протокол общего собрания подписывается всеми собственниками помещений в МКД, проголосовавшими за принятие вышеуказанных решений (ч. 1.1 ст. 136 ЖК РФ).</a:t>
            </a:r>
          </a:p>
          <a:p>
            <a:pPr algn="just"/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2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EE9426-6329-47BF-9A52-F844AF4DD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208692"/>
            <a:ext cx="8534400" cy="1507067"/>
          </a:xfrm>
        </p:spPr>
        <p:txBody>
          <a:bodyPr/>
          <a:lstStyle/>
          <a:p>
            <a:r>
              <a:rPr lang="ru-RU" b="1" dirty="0"/>
              <a:t>Повестка собрания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3B3C93-D224-4D42-9D2A-91C9757C3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0823576" cy="5044440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tx1"/>
                </a:solidFill>
              </a:rPr>
              <a:t>1. Принятие решения о расторжении договора управления многоквартирным домом</a:t>
            </a:r>
          </a:p>
          <a:p>
            <a:r>
              <a:rPr lang="ru-RU" dirty="0">
                <a:solidFill>
                  <a:schemeClr val="tx1"/>
                </a:solidFill>
              </a:rPr>
              <a:t>2. Выбор способа управления многоквартирным домом.</a:t>
            </a:r>
          </a:p>
          <a:p>
            <a:r>
              <a:rPr lang="ru-RU" dirty="0">
                <a:solidFill>
                  <a:schemeClr val="tx1"/>
                </a:solidFill>
              </a:rPr>
              <a:t>3. Принятие решения о создании Товарищества собственников недвижимости </a:t>
            </a:r>
          </a:p>
          <a:p>
            <a:r>
              <a:rPr lang="ru-RU" dirty="0">
                <a:solidFill>
                  <a:schemeClr val="tx1"/>
                </a:solidFill>
              </a:rPr>
              <a:t>4. Определение уполномоченного лица, которое от имени собственников помещений и в их интересах будет осуществлять необходимые действия для государственной регистрации Товарищества.</a:t>
            </a:r>
          </a:p>
          <a:p>
            <a:r>
              <a:rPr lang="ru-RU" dirty="0">
                <a:solidFill>
                  <a:schemeClr val="tx1"/>
                </a:solidFill>
              </a:rPr>
              <a:t>5. Утверждение Устава Товарищества.</a:t>
            </a:r>
          </a:p>
          <a:p>
            <a:r>
              <a:rPr lang="ru-RU" dirty="0">
                <a:solidFill>
                  <a:schemeClr val="tx1"/>
                </a:solidFill>
              </a:rPr>
              <a:t>6. Выборы членов правления Товарищества.</a:t>
            </a:r>
          </a:p>
          <a:p>
            <a:r>
              <a:rPr lang="ru-RU" dirty="0">
                <a:solidFill>
                  <a:schemeClr val="tx1"/>
                </a:solidFill>
              </a:rPr>
              <a:t>7. Выборы членов ревизионной комиссии Товарищества.</a:t>
            </a:r>
          </a:p>
          <a:p>
            <a:r>
              <a:rPr lang="ru-RU" dirty="0">
                <a:solidFill>
                  <a:schemeClr val="tx1"/>
                </a:solidFill>
              </a:rPr>
              <a:t>8. Утверждение сметы доходов и расходов Товарищества на 2025 г.</a:t>
            </a:r>
          </a:p>
          <a:p>
            <a:r>
              <a:rPr lang="ru-RU" dirty="0">
                <a:solidFill>
                  <a:schemeClr val="tx1"/>
                </a:solidFill>
              </a:rPr>
              <a:t>9. Утверждение размера вознаграждения Председателя правления товарищества.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064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7C1A92-7AF6-409C-86B4-60E4920EA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5F8C2085-A71D-4C1F-80AE-F5ACB9E419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0360" y="244645"/>
            <a:ext cx="8971280" cy="6368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562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4784316"/>
            <a:ext cx="10851296" cy="1530515"/>
          </a:xfrm>
        </p:spPr>
        <p:txBody>
          <a:bodyPr/>
          <a:lstStyle/>
          <a:p>
            <a:r>
              <a:rPr lang="ru-RU" b="1" dirty="0"/>
              <a:t>Государственная регистрация </a:t>
            </a:r>
            <a:r>
              <a:rPr lang="ru-RU" b="1" dirty="0" err="1"/>
              <a:t>тсж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4120" y="530793"/>
            <a:ext cx="10765326" cy="4439791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b="1" dirty="0">
                <a:solidFill>
                  <a:schemeClr val="tx1"/>
                </a:solidFill>
              </a:rPr>
              <a:t>Для регистрации ТСЖ в ФНС необходимые документы (ч. 2, 5 ст. 136 ЖК РФ; п. 1 ст. 9, ст. 12 Закона N 129-ФЗ):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заявление о государственной регистрации ТСЖ;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протокол собрания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устав ТСЖ;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сведения о лицах, проголосовавших за создание ТСЖ, о принадлежащих этим лицам долях в праве общей собственности на общее имущество в МКД;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нотариальная доверенность (если с документами обращается представитель);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документ об уплате госпошлины.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Документы можно представить: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лично или через представителя непосредственно в налоговый орган либо в МФЦ;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почтовым отправлением с объявленной ценностью при его пересылке и описью вложения;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в форме электронных документов, подписанных усиленной квалифицированной электронной подписью.</a:t>
            </a:r>
          </a:p>
          <a:p>
            <a:pPr algn="just"/>
            <a:endParaRPr lang="ru-RU" b="1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835843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974</Words>
  <Application>Microsoft Office PowerPoint</Application>
  <PresentationFormat>Широкоэкранный</PresentationFormat>
  <Paragraphs>71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Century Gothic</vt:lpstr>
      <vt:lpstr>Wingdings 3</vt:lpstr>
      <vt:lpstr>Сектор</vt:lpstr>
      <vt:lpstr>Создание ТСЖ</vt:lpstr>
      <vt:lpstr>Формы управления мкд по жк рф (ст. 161 ЖК РФ)</vt:lpstr>
      <vt:lpstr>Алгоритм создания тсж</vt:lpstr>
      <vt:lpstr>Как получить реестр собственников?</vt:lpstr>
      <vt:lpstr>устав тсж</vt:lpstr>
      <vt:lpstr>Проведение общего собрания собственников </vt:lpstr>
      <vt:lpstr>Повестка собрания</vt:lpstr>
      <vt:lpstr>Презентация PowerPoint</vt:lpstr>
      <vt:lpstr>Государственная регистрация тсж</vt:lpstr>
      <vt:lpstr>Какие проблемы возникают?</vt:lpstr>
      <vt:lpstr>Спорные моменты</vt:lpstr>
      <vt:lpstr>Ответы на вопросы</vt:lpstr>
      <vt:lpstr>Ответы на вопросы</vt:lpstr>
      <vt:lpstr>г. Санкт-Петербург, пр-кт Малоохтинский, д. 68, офис 505А  Сайт - https://helpgkh.ru/ Телефон:   +7 (921)-447-36-50 Email   mail@helpgkh.ru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Создание ТСЖ</dc:title>
  <dc:creator>User</dc:creator>
  <cp:lastModifiedBy>User</cp:lastModifiedBy>
  <cp:revision>19</cp:revision>
  <dcterms:created xsi:type="dcterms:W3CDTF">2025-09-11T07:27:14Z</dcterms:created>
  <dcterms:modified xsi:type="dcterms:W3CDTF">2025-09-12T08:39:26Z</dcterms:modified>
</cp:coreProperties>
</file>