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70" r:id="rId6"/>
    <p:sldId id="268" r:id="rId7"/>
    <p:sldId id="272" r:id="rId8"/>
    <p:sldId id="273" r:id="rId9"/>
    <p:sldId id="274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миль ахмедов" initials="Ра" lastIdx="2" clrIdx="0">
    <p:extLst>
      <p:ext uri="{19B8F6BF-5375-455C-9EA6-DF929625EA0E}">
        <p15:presenceInfo xmlns:p15="http://schemas.microsoft.com/office/powerpoint/2012/main" userId="bcb450b0c39817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FF"/>
    <a:srgbClr val="DE0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43889-ACC2-4211-A278-A55BE7C74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C49CB4-C739-4C33-B4FF-D5DE1A161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FC7EA0-075C-4EAD-B35D-220794B4D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01135F-F4BC-4F66-85DF-2DD754E2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F5E2B-2E31-44F5-88FD-1A6BC73F9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23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A2A551-B92E-4F2B-A743-6A254403E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AD8CC3-2746-481D-9365-190076138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968515-198D-4F3B-8174-2740FF5E7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68AB4-1311-42D1-B1C6-E40D2DA3B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548D1B-823A-43C8-9DE3-79AB184E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62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D65E12-4AAA-4611-BBFF-0FD165B64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412679-8E11-4393-BF2F-D20B12B71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6BE979-DE2A-45BE-9A43-83C23FAD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C7B92B-B874-4DD9-8A77-0FC979279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C75AA3-B634-436F-943B-19AE19019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45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81DAC-646D-4A51-A258-C87DBC7C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AB930E-511D-48EB-837B-08239C525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A8B240-5408-4D60-BFAA-63C97FEE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029E08-D08B-45B4-B1E6-B6ABE7AE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44BAC3-C871-4672-A6DD-863AA9377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87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47CF2-9B8B-428A-8FC7-7FE4754AC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4CD074-F0B6-4DC9-A259-1E74BA0CE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CFB94-0A70-4956-ADE3-BF3DCEC72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DBF3B3-935B-4C65-A624-21E0EB01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6CB764-2623-41FE-90F1-C6E4B249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23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468A3-271E-49FC-92CD-764A0813E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5CE4E6-839D-4A97-AE18-3FA85B8F56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F815FE-60CF-4406-982F-A0A5FCD73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6C0707-AC6B-41C6-B63C-EE2A6859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086C8C-0F72-4F55-B227-954B24383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C14EB1-0F0A-4035-8FD0-BBFDCF62B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67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81DC84-9888-4AEB-8E66-AD643D7CC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75715D-B93F-4B46-97F6-DD3399C1C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6F6A13-DF90-4A6D-B1D2-192A465CD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8C96994-3936-47DD-9E79-B246ADCDF6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E550B1-5345-402B-AD67-CE4A81A3A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020AB74-DF0A-4BC8-A8DE-FEEC8252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6746B8D-66EF-4E5C-8E7C-822B7D27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5F76946-4B32-4431-A755-8B2E7E72A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41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50923-E07B-490D-B0B2-DA110F1F1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9849054-4A64-471E-BF6A-6D629D2C7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A373D8-9539-42F6-9510-F150E083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8FE1CB0-C64C-47F3-84A3-5B2298E1E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32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2391287-3D50-4DC0-B169-A52039E5A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6B5E8A-4B6B-484A-89B9-AB442A395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CAB2F8-AC5B-494B-A7D4-9B8601A6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9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542B4-F273-4E17-A2AE-068DD569C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754068-4266-49AE-917E-6BAA517C5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B7561F-6CF6-4EC3-8EE9-E646A6FB6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901BCB-C7BB-49E7-8362-7CD717D0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4C3562-9374-48A9-A4DA-36BA600EE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E0DA89-F195-4205-AC68-D8F3A9F54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21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5D82A7-4792-44F5-93EC-B1CEB9D18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586D57-61FC-4A58-99F9-52CB62C27E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3A48C7-C5CA-4654-BC0F-7641A20D7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875991C-9454-4E11-B1FA-52EF323CE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670876-7C03-4411-B14C-75462F47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304093-81BD-44A7-BA35-E45AAF4B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98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798D3-0B8A-48F7-9CCD-7D7B73F1D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37B14B-9CB2-447E-B954-A1D10D412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A7AF47-EAB6-41D9-B092-F97EB41AF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D05C0-C7FD-443B-8032-A887EAAF8372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9A5153-169F-4698-87BC-10BEE79A67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E8D969-782B-4898-BCDA-69FF4DE26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74AE6-F53B-454E-848A-98D250BB5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4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t.me/yaupravdom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rekov@mail.ru" TargetMode="External"/><Relationship Id="rId5" Type="http://schemas.openxmlformats.org/officeDocument/2006/relationships/hyperlink" Target="https://vk.com/krekovss" TargetMode="External"/><Relationship Id="rId4" Type="http://schemas.openxmlformats.org/officeDocument/2006/relationships/hyperlink" Target="https://t.me/sskrek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8E16F98-56A5-40CA-A3CC-422BBF1439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91"/>
          <a:stretch/>
        </p:blipFill>
        <p:spPr>
          <a:xfrm>
            <a:off x="1742748" y="2564503"/>
            <a:ext cx="8706504" cy="1728995"/>
          </a:xfrm>
          <a:prstGeom prst="rect">
            <a:avLst/>
          </a:prstGeom>
        </p:spPr>
      </p:pic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4E5FBE02-66CB-4C51-BFFB-39E722FE4B00}"/>
              </a:ext>
            </a:extLst>
          </p:cNvPr>
          <p:cNvSpPr txBox="1">
            <a:spLocks/>
          </p:cNvSpPr>
          <p:nvPr/>
        </p:nvSpPr>
        <p:spPr>
          <a:xfrm>
            <a:off x="6198454" y="2994806"/>
            <a:ext cx="4327585" cy="4341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i="1" dirty="0">
                <a:solidFill>
                  <a:srgbClr val="3F3F55"/>
                </a:solidFill>
                <a:latin typeface="Acrom" panose="00000500000000000000" pitchFamily="2" charset="-52"/>
              </a:rPr>
              <a:t>Общественное движение</a:t>
            </a:r>
            <a:endParaRPr lang="ru-RU" i="1" dirty="0">
              <a:latin typeface="Acrom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1335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B821D19-46E5-4405-A4C4-44F87FB04C7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3439" y="5264554"/>
            <a:ext cx="1813367" cy="181336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7297114-93D8-4557-9626-EE5E5EB960F4}"/>
              </a:ext>
            </a:extLst>
          </p:cNvPr>
          <p:cNvSpPr txBox="1"/>
          <p:nvPr/>
        </p:nvSpPr>
        <p:spPr>
          <a:xfrm>
            <a:off x="613470" y="1152644"/>
            <a:ext cx="744117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latin typeface="Acrom Bold" panose="00000800000000000000" pitchFamily="2" charset="-52"/>
              </a:rPr>
              <a:t>Контакты движения:</a:t>
            </a:r>
            <a:r>
              <a:rPr lang="en-US" sz="4400" dirty="0">
                <a:latin typeface="Acrom Bold" panose="00000800000000000000" pitchFamily="2" charset="-52"/>
              </a:rPr>
              <a:t> </a:t>
            </a:r>
            <a:endParaRPr lang="ru-RU" sz="4400" dirty="0">
              <a:latin typeface="Acrom Bold" panose="00000800000000000000" pitchFamily="2" charset="-5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>
                <a:latin typeface="Acrom Bold" panose="00000800000000000000" pitchFamily="2" charset="-52"/>
              </a:rPr>
              <a:t>чат «ЯУправдом» в Телеграм </a:t>
            </a:r>
            <a:r>
              <a:rPr lang="en-US" sz="2400" dirty="0">
                <a:latin typeface="Acrom Bold" panose="00000800000000000000" pitchFamily="2" charset="-52"/>
                <a:hlinkClick r:id="rId3"/>
              </a:rPr>
              <a:t>t.me/</a:t>
            </a:r>
            <a:r>
              <a:rPr lang="en-US" sz="2400" dirty="0" err="1">
                <a:latin typeface="Acrom Bold" panose="00000800000000000000" pitchFamily="2" charset="-52"/>
                <a:hlinkClick r:id="rId3"/>
              </a:rPr>
              <a:t>yaupravdom</a:t>
            </a:r>
            <a:endParaRPr lang="ru-RU" sz="2400" dirty="0">
              <a:latin typeface="Acrom Bold" panose="00000800000000000000" pitchFamily="2" charset="-52"/>
            </a:endParaRPr>
          </a:p>
          <a:p>
            <a:r>
              <a:rPr lang="ru-RU" sz="4400" dirty="0">
                <a:latin typeface="Acrom Bold" panose="00000800000000000000" pitchFamily="2" charset="-52"/>
              </a:rPr>
              <a:t>Контакты лидера движения:</a:t>
            </a:r>
            <a:r>
              <a:rPr lang="en-US" sz="4400" dirty="0">
                <a:latin typeface="Acrom Bold" panose="00000800000000000000" pitchFamily="2" charset="-52"/>
              </a:rPr>
              <a:t> </a:t>
            </a:r>
            <a:endParaRPr lang="ru-RU" sz="4400" dirty="0">
              <a:latin typeface="Acrom Bold" panose="00000800000000000000" pitchFamily="2" charset="-5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Acrom Bold" panose="00000800000000000000" pitchFamily="2" charset="-52"/>
              </a:rPr>
              <a:t>страница в </a:t>
            </a:r>
            <a:r>
              <a:rPr lang="ru-RU" sz="2400" dirty="0" err="1">
                <a:latin typeface="Acrom Bold" panose="00000800000000000000" pitchFamily="2" charset="-52"/>
              </a:rPr>
              <a:t>Телеграм</a:t>
            </a:r>
            <a:r>
              <a:rPr lang="ru-RU" sz="2400" dirty="0">
                <a:latin typeface="Acrom Bold" panose="00000800000000000000" pitchFamily="2" charset="-52"/>
              </a:rPr>
              <a:t> </a:t>
            </a:r>
            <a:r>
              <a:rPr lang="en-US" sz="2400" dirty="0">
                <a:latin typeface="Acrom Bold" panose="00000800000000000000" pitchFamily="2" charset="-52"/>
                <a:hlinkClick r:id="rId4"/>
              </a:rPr>
              <a:t>https://t.me/sskrekov</a:t>
            </a:r>
            <a:endParaRPr lang="ru-RU" sz="2400" dirty="0">
              <a:latin typeface="Acrom Bold" panose="00000800000000000000" pitchFamily="2" charset="-5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>
                <a:latin typeface="Acrom Bold" panose="00000800000000000000" pitchFamily="2" charset="-52"/>
              </a:rPr>
              <a:t>страница ВК </a:t>
            </a:r>
            <a:r>
              <a:rPr lang="en-US" sz="2400" dirty="0">
                <a:latin typeface="Acrom Bold" panose="00000800000000000000" pitchFamily="2" charset="-52"/>
                <a:hlinkClick r:id="rId5"/>
              </a:rPr>
              <a:t>https://vk.com/krekovss</a:t>
            </a:r>
            <a:endParaRPr lang="ru-RU" sz="2400" dirty="0">
              <a:latin typeface="Acrom Bold" panose="00000800000000000000" pitchFamily="2" charset="-5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crom Bold" panose="00000800000000000000" pitchFamily="2" charset="-52"/>
              </a:rPr>
              <a:t>e-mail </a:t>
            </a:r>
            <a:r>
              <a:rPr lang="en-US" sz="2400" dirty="0">
                <a:latin typeface="Acrom Bold" panose="00000800000000000000" pitchFamily="2" charset="-52"/>
                <a:hlinkClick r:id="rId6"/>
              </a:rPr>
              <a:t>krekov@mail.ru</a:t>
            </a:r>
            <a:endParaRPr lang="en-US" sz="2400" dirty="0">
              <a:latin typeface="Acrom Bold" panose="00000800000000000000" pitchFamily="2" charset="-52"/>
            </a:endParaRPr>
          </a:p>
          <a:p>
            <a:endParaRPr lang="ru-RU" sz="2400" dirty="0">
              <a:latin typeface="Acrom Bold" panose="00000800000000000000" pitchFamily="2" charset="-52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9B1849D-7954-48CF-9007-1B2C07F8E39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645" y="1494099"/>
            <a:ext cx="2939143" cy="3429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C27D7D1-5D79-472B-B544-446C147D26D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91"/>
          <a:stretch/>
        </p:blipFill>
        <p:spPr>
          <a:xfrm>
            <a:off x="7175494" y="5613722"/>
            <a:ext cx="4697444" cy="93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70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520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История создания движения «ЯУправдом»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5" y="1139509"/>
            <a:ext cx="113384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crom Bold" panose="00000800000000000000" pitchFamily="2" charset="-52"/>
              </a:rPr>
              <a:t>31 марта в Москве и 19 мая в Санкт-Петербурге прошли круглые столы «Советы МКД против рейдеров в ЖКХ», на которых председатели и члены советов домов отметили ключевую роль органов ГЖИ в легализации поддельных протоколов ОСС, используемых рейдерами для захвата наших МКД, а также бездействие правоохранительных органов в расследовании этих преступлений в рамках ст.327 УК РФ.</a:t>
            </a:r>
          </a:p>
          <a:p>
            <a:pPr algn="just"/>
            <a:endParaRPr lang="ru-RU" dirty="0">
              <a:latin typeface="Acrom Bold" panose="00000800000000000000" pitchFamily="2" charset="-52"/>
            </a:endParaRPr>
          </a:p>
          <a:p>
            <a:pPr algn="just"/>
            <a:r>
              <a:rPr lang="ru-RU" dirty="0">
                <a:latin typeface="Acrom Bold" panose="00000800000000000000" pitchFamily="2" charset="-52"/>
              </a:rPr>
              <a:t>27 июня в Челябинске проведен круглый стол «Советы МКД против </a:t>
            </a:r>
            <a:r>
              <a:rPr lang="ru-RU" dirty="0" err="1">
                <a:latin typeface="Acrom Bold" panose="00000800000000000000" pitchFamily="2" charset="-52"/>
              </a:rPr>
              <a:t>Хапремонта</a:t>
            </a:r>
            <a:r>
              <a:rPr lang="ru-RU" dirty="0">
                <a:latin typeface="Acrom Bold" panose="00000800000000000000" pitchFamily="2" charset="-52"/>
              </a:rPr>
              <a:t> в ЖКХ», на котором председатели и члены советов домов отметили, что для совершения противоправных действий, направленных на хищение средств собственников помещений МКД, предназначенных для капремонта, используют поддельные протоколы ОСС, а правоохранительные органы бездействуют.</a:t>
            </a:r>
          </a:p>
          <a:p>
            <a:pPr algn="just"/>
            <a:endParaRPr lang="ru-RU" dirty="0">
              <a:latin typeface="Acrom Bold" panose="00000800000000000000" pitchFamily="2" charset="-52"/>
            </a:endParaRPr>
          </a:p>
          <a:p>
            <a:pPr algn="just"/>
            <a:r>
              <a:rPr lang="ru-RU" dirty="0">
                <a:latin typeface="Acrom Bold" panose="00000800000000000000" pitchFamily="2" charset="-52"/>
              </a:rPr>
              <a:t>24 августа в Москве состоялся круглый стол «Советы МКД против ликвидации ГБУ «ЭВАЖД»», где председатели и члены советов домов выступили против планов Правительства Москвы по реорганизации-ликвидации ГБУ «ЭВАЖД».</a:t>
            </a:r>
          </a:p>
          <a:p>
            <a:pPr algn="just"/>
            <a:r>
              <a:rPr lang="ru-RU" dirty="0">
                <a:latin typeface="Acrom Bold" panose="00000800000000000000" pitchFamily="2" charset="-52"/>
              </a:rPr>
              <a:t>Здесь большинством голосов был принят «Манифест» о необходимости создания движения «ЯУправдом».</a:t>
            </a:r>
          </a:p>
        </p:txBody>
      </p:sp>
    </p:spTree>
    <p:extLst>
      <p:ext uri="{BB962C8B-B14F-4D97-AF65-F5344CB8AC3E}">
        <p14:creationId xmlns:p14="http://schemas.microsoft.com/office/powerpoint/2010/main" val="1519636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00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Цели движения «ЯУправдом»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5" y="1139509"/>
            <a:ext cx="1133847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Разработка индивидуальной стратегии эффективного управления общим имуществом собственников МКД, а на её основе - детального плана действий, утверждаемого на ОСС.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Защита законных прав и интересов собственников помещений в части соблюдения их прав при управлении общим имуществом МКД. Представительство в суде и правоохранительных органах.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Внедрение принципа прозрачности расходов, направляемых собственниками помещений в МКД на управление общим имуществом. Их оптимизация и повышение эффективности.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Обращения в органы законодательной и исполнительной власти с инициативами, направленными на совершенствование действующего законодательства, с целью защиты прав собственников МКД.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Выдвижение участников движения в депутаты муниципальных советов, а также на пост главы муниципалитета, содействие в ходе избирательной компании и при исполнении своих обязанностей в случае избрания.</a:t>
            </a:r>
          </a:p>
        </p:txBody>
      </p:sp>
    </p:spTree>
    <p:extLst>
      <p:ext uri="{BB962C8B-B14F-4D97-AF65-F5344CB8AC3E}">
        <p14:creationId xmlns:p14="http://schemas.microsoft.com/office/powerpoint/2010/main" val="303831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520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Принципы работы движения «ЯУправдом»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5" y="1139509"/>
            <a:ext cx="113384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От одного многоквартирного дома собственники помещений в МКД на ОСС выбирают одного участника движения.</a:t>
            </a:r>
          </a:p>
          <a:p>
            <a:pPr algn="just"/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В рамках своей деятельности движение и его участники руководствуются решениями ОСС и игнорируют частные интересы собственников помещений МКД в случае противоречия им.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Участники движения ведут свою деятельность публично и доводят до собственников помещений МКД, от которого они избраны, результаты своей деятельности с помощью современных средств коммуникации.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Договор управления – это ключевой инструмент эффективного управления МКД. Движение и его участники разрабатывают индивидуальный проект договора, который утверждают на ОСС.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>
                <a:latin typeface="Acrom Bold" panose="00000800000000000000" pitchFamily="2" charset="-52"/>
              </a:rPr>
              <a:t>Определение размера </a:t>
            </a:r>
            <a:r>
              <a:rPr lang="ru-RU" dirty="0" err="1">
                <a:latin typeface="Acrom Bold" panose="00000800000000000000" pitchFamily="2" charset="-52"/>
              </a:rPr>
              <a:t>СиР</a:t>
            </a:r>
            <a:r>
              <a:rPr lang="ru-RU" dirty="0">
                <a:latin typeface="Acrom Bold" panose="00000800000000000000" pitchFamily="2" charset="-52"/>
              </a:rPr>
              <a:t> на основании открытой рыночной процедуры – тендера. Содействие развитию и формированию рынка обслуживания недвижимости (РОН)</a:t>
            </a:r>
          </a:p>
        </p:txBody>
      </p:sp>
    </p:spTree>
    <p:extLst>
      <p:ext uri="{BB962C8B-B14F-4D97-AF65-F5344CB8AC3E}">
        <p14:creationId xmlns:p14="http://schemas.microsoft.com/office/powerpoint/2010/main" val="3771418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00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Структура движения «ЯУправдом»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5" y="1139509"/>
            <a:ext cx="1133847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dirty="0">
                <a:latin typeface="Acrom Bold" panose="00000800000000000000" pitchFamily="2" charset="-52"/>
              </a:rPr>
              <a:t>Съезд – высший руководящий орган. Участники съезда: Лидер, члены Совета, руководители региональных отделений.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dirty="0">
                <a:latin typeface="Acrom Bold" panose="00000800000000000000" pitchFamily="2" charset="-52"/>
              </a:rPr>
              <a:t>Совет – постоянно действующий коллегиальный руководящий орган, состоящий из 3-5 человек. Избирается на Съезде.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dirty="0">
                <a:latin typeface="Acrom Bold" panose="00000800000000000000" pitchFamily="2" charset="-52"/>
              </a:rPr>
              <a:t>Председатель Совета– избирается из числа членов Совета простым большинством.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dirty="0">
                <a:latin typeface="Acrom Bold" panose="00000800000000000000" pitchFamily="2" charset="-52"/>
              </a:rPr>
              <a:t>Лидер – единоличный исполнительный орган. Избирается на Съезде.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dirty="0">
                <a:latin typeface="Acrom Bold" panose="00000800000000000000" pitchFamily="2" charset="-52"/>
              </a:rPr>
              <a:t>Руководитель регионального отделения – назначается Лидером из числа участников Движения соответствующего региона.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dirty="0">
                <a:latin typeface="Acrom Bold" panose="00000800000000000000" pitchFamily="2" charset="-52"/>
              </a:rPr>
              <a:t>Участник движения – представитель собственников МКД, избранный на ОСС, подавший заявление на участие в деятельности движения.</a:t>
            </a:r>
          </a:p>
          <a:p>
            <a:r>
              <a:rPr lang="ru-RU" sz="1400" i="1" dirty="0">
                <a:latin typeface="Acrom Bold" panose="00000800000000000000" pitchFamily="2" charset="-52"/>
              </a:rPr>
              <a:t>* согласно ст. 9 ФЗ «Об общественных объединениях», Движение - это общественное объединение, которое не предполагает членства.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2000" dirty="0">
              <a:latin typeface="Acrom Bold" panose="000008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96246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00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Участники движения «ЯУправдом»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5" y="1139509"/>
            <a:ext cx="1133847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Acrom Bold" panose="00000800000000000000" pitchFamily="2" charset="-52"/>
              </a:rPr>
              <a:t>Собственники помещений МКД выбирают своего участника движения на ОСС. Он является их уполномоченным представителем во взаимодействии с движением. Собственники помещений МКД в любой момент могут решением ОСС отозвать участника движения и выбрать другого представителя, уведомив о принятом решении движение.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Acrom Bold" panose="00000800000000000000" pitchFamily="2" charset="-52"/>
              </a:rPr>
              <a:t>Деятельность участника движения осуществляется в соответствии с «Планом действий», который разрабатывается совместно с движением и утверждается на ОСС. Неисполнение плана или уклонение от его реализации может быть основанием для отстранения от участия в деятельности движения выбранного представителя.</a:t>
            </a:r>
          </a:p>
          <a:p>
            <a:pPr marL="457200" indent="-457200" algn="just">
              <a:buFont typeface="+mj-lt"/>
              <a:buAutoNum type="arabicPeriod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Acrom Bold" panose="00000800000000000000" pitchFamily="2" charset="-52"/>
              </a:rPr>
              <a:t>Участник движения: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>
                <a:latin typeface="Acrom Bold" panose="00000800000000000000" pitchFamily="2" charset="-52"/>
              </a:rPr>
              <a:t>может представлять в движении несколько МКД.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>
                <a:latin typeface="Acrom Bold" panose="00000800000000000000" pitchFamily="2" charset="-52"/>
              </a:rPr>
              <a:t>может быть избран из числа председателей или членов Совета дома.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>
                <a:latin typeface="Acrom Bold" panose="00000800000000000000" pitchFamily="2" charset="-52"/>
              </a:rPr>
              <a:t>не может быть сотрудником управляющих организаций, ТСЖ/ТСН/ЖСК и т.п.</a:t>
            </a:r>
          </a:p>
          <a:p>
            <a:r>
              <a:rPr lang="ru-RU" sz="1400" i="1" dirty="0">
                <a:latin typeface="Acrom Bold" panose="00000800000000000000" pitchFamily="2" charset="-52"/>
              </a:rPr>
              <a:t>*Все решения на ОСС принимаются без кворума простым большинством, за исключением вопросов, регулируемых жилищным законодательством.</a:t>
            </a:r>
            <a:endParaRPr lang="ru-RU" sz="1400" dirty="0">
              <a:latin typeface="Acrom Bold" panose="000008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494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2096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Acrom Bold" panose="00000800000000000000" pitchFamily="2" charset="-52"/>
              </a:rPr>
              <a:t>Договор управления движения «ЯУправдом»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4" y="1139509"/>
            <a:ext cx="11338471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dirty="0">
                <a:latin typeface="Acrom Bold" panose="00000800000000000000" pitchFamily="2" charset="-52"/>
              </a:rPr>
              <a:t>Неотъемлемая составляющая тендерной документации при установлении экономически обоснованного размера плата за </a:t>
            </a:r>
            <a:r>
              <a:rPr lang="ru-RU" dirty="0" err="1">
                <a:latin typeface="Acrom Bold" panose="00000800000000000000" pitchFamily="2" charset="-52"/>
              </a:rPr>
              <a:t>СиР</a:t>
            </a:r>
            <a:r>
              <a:rPr lang="ru-RU" dirty="0">
                <a:latin typeface="Acrom Bold" panose="00000800000000000000" pitchFamily="2" charset="-52"/>
              </a:rPr>
              <a:t> в рамках конкурсной процедуры.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dirty="0">
                <a:latin typeface="Acrom Bold" panose="00000800000000000000" pitchFamily="2" charset="-52"/>
              </a:rPr>
              <a:t>Предусматривает выполнение работ в размере собранных средств, отдельный счет для расчетов с собственниками помещений МКД, отчетность о расходовании собранных средств.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dirty="0">
                <a:latin typeface="Acrom Bold" panose="00000800000000000000" pitchFamily="2" charset="-52"/>
              </a:rPr>
              <a:t>Закрепляет обязанность УК обеспечить сдачу в аренду мест общего пользования в интересах собственников помещений МКД, а также принцип использования полученных средств.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dirty="0">
                <a:latin typeface="Acrom Bold" panose="00000800000000000000" pitchFamily="2" charset="-52"/>
              </a:rPr>
              <a:t>Содержит прозрачный механизм начислений коммунальных платежей за услуги ЖКХ, как в разрезе индивидуального потребления, так и в местах общего пользования.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ru-RU" dirty="0">
              <a:latin typeface="Acrom Bold" panose="00000800000000000000" pitchFamily="2" charset="-52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ru-RU" dirty="0">
                <a:latin typeface="Acrom Bold" panose="00000800000000000000" pitchFamily="2" charset="-52"/>
              </a:rPr>
              <a:t>Устанавливает порядок взыскания просроченной задолженности за услуги ЖКХ, цель которого исключить ситуацию, когда бремя расходов ложится на добросовестных собственников.</a:t>
            </a:r>
          </a:p>
          <a:p>
            <a:r>
              <a:rPr lang="ru-RU" sz="1400" i="1" dirty="0">
                <a:latin typeface="Acrom Bold" panose="00000800000000000000" pitchFamily="2" charset="-52"/>
              </a:rPr>
              <a:t>*проект договора управления будет разработан председателями и членами Советов домов совместно с УК в рамках рабочей группы.</a:t>
            </a:r>
          </a:p>
        </p:txBody>
      </p:sp>
    </p:spTree>
    <p:extLst>
      <p:ext uri="{BB962C8B-B14F-4D97-AF65-F5344CB8AC3E}">
        <p14:creationId xmlns:p14="http://schemas.microsoft.com/office/powerpoint/2010/main" val="401969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00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Движение «ЯУправдом» может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4" y="1139509"/>
            <a:ext cx="1133847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latin typeface="Acrom Bold" panose="00000800000000000000" pitchFamily="2" charset="-52"/>
              </a:rPr>
              <a:t>Не допустить рейдерский захват МКД. Разработанный движением договор управления, утверждённый на ОСС, сделает невыгодным и опасным захват дома.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dirty="0">
              <a:latin typeface="Acrom Bold" panose="00000800000000000000" pitchFamily="2" charset="-52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latin typeface="Acrom Bold" panose="00000800000000000000" pitchFamily="2" charset="-52"/>
              </a:rPr>
              <a:t>Остановить беспредел местных властей, назначающих УК против воли собственников. В таких МКД мы создаем «нулевое» ТСЖ/ТСН и заключаем договор подряда на управление с УК.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dirty="0">
              <a:latin typeface="Acrom Bold" panose="00000800000000000000" pitchFamily="2" charset="-52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latin typeface="Acrom Bold" panose="00000800000000000000" pitchFamily="2" charset="-52"/>
              </a:rPr>
              <a:t>Сменить засидевшуюся УК, игнорирующую законные права и интересы собственников. Для этого используем право ОСС устанавливать размер платы за </a:t>
            </a:r>
            <a:r>
              <a:rPr lang="ru-RU" dirty="0" err="1">
                <a:latin typeface="Acrom Bold" panose="00000800000000000000" pitchFamily="2" charset="-52"/>
              </a:rPr>
              <a:t>СиР</a:t>
            </a:r>
            <a:r>
              <a:rPr lang="ru-RU" dirty="0">
                <a:latin typeface="Acrom Bold" panose="00000800000000000000" pitchFamily="2" charset="-52"/>
              </a:rPr>
              <a:t>, снижаем её до предела.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dirty="0">
              <a:latin typeface="Acrom Bold" panose="00000800000000000000" pitchFamily="2" charset="-52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latin typeface="Acrom Bold" panose="00000800000000000000" pitchFamily="2" charset="-52"/>
              </a:rPr>
              <a:t>Добиться проведения капремонта, накапливать и сохранять накопленные денежные средства для проведения работ по капитальному ремонту, опираясь на решение ОСС.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dirty="0">
              <a:latin typeface="Acrom Bold" panose="00000800000000000000" pitchFamily="2" charset="-52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dirty="0">
                <a:latin typeface="Acrom Bold" panose="00000800000000000000" pitchFamily="2" charset="-52"/>
              </a:rPr>
              <a:t>Создать прозрачную и подконтрольную систему финансирования расходов на содержание мест общего пользования, в том числе размер начисляемых ОДН, опираясь на заключенный по решению ОСС договор управления.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dirty="0">
              <a:latin typeface="Acrom Bold" panose="000008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31321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B3EC85-28AE-4ED4-B782-BCE25E8AE026}"/>
              </a:ext>
            </a:extLst>
          </p:cNvPr>
          <p:cNvSpPr txBox="1"/>
          <p:nvPr/>
        </p:nvSpPr>
        <p:spPr>
          <a:xfrm>
            <a:off x="335664" y="335666"/>
            <a:ext cx="1100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crom Bold" panose="00000800000000000000" pitchFamily="2" charset="-52"/>
              </a:rPr>
              <a:t>Источники финансирования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1B6FD-C00C-4D52-B548-C2AFD4A1BA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51" y="4401"/>
            <a:ext cx="1135108" cy="113510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8278740-E308-41DB-A616-3D3ACA1E27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2273" y="5968898"/>
            <a:ext cx="11219727" cy="90263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C7E21EF-B75B-46F5-9589-0A5F66BA25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8" y="6078547"/>
            <a:ext cx="688575" cy="68461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494B5-CAD7-4023-A847-DC35AB003A5F}"/>
              </a:ext>
            </a:extLst>
          </p:cNvPr>
          <p:cNvSpPr txBox="1"/>
          <p:nvPr/>
        </p:nvSpPr>
        <p:spPr>
          <a:xfrm>
            <a:off x="5349436" y="6237893"/>
            <a:ext cx="2326511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crom" panose="00000500000000000000" pitchFamily="2" charset="-52"/>
              </a:rPr>
              <a:t>t.me/</a:t>
            </a:r>
            <a:r>
              <a:rPr lang="en-US" b="1" dirty="0" err="1">
                <a:solidFill>
                  <a:schemeClr val="bg1"/>
                </a:solidFill>
                <a:latin typeface="Acrom" panose="00000500000000000000" pitchFamily="2" charset="-52"/>
              </a:rPr>
              <a:t>yaupravdom</a:t>
            </a:r>
            <a:endParaRPr lang="ru-RU" b="1" dirty="0">
              <a:solidFill>
                <a:schemeClr val="bg1"/>
              </a:solidFill>
              <a:latin typeface="Acrom" panose="00000500000000000000" pitchFamily="2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8F3BDB-18D5-44F2-9191-BA1B524DB40C}"/>
              </a:ext>
            </a:extLst>
          </p:cNvPr>
          <p:cNvSpPr txBox="1"/>
          <p:nvPr/>
        </p:nvSpPr>
        <p:spPr>
          <a:xfrm>
            <a:off x="335664" y="1139509"/>
            <a:ext cx="1133847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>
                <a:latin typeface="Acrom Bold" panose="00000800000000000000" pitchFamily="2" charset="-52"/>
              </a:rPr>
              <a:t>Фонд президентских грантов выделяет гранты Президента Российской Федерации на реализацию социально значимых проектов некоммерческих неправительственных организаций.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>
                <a:latin typeface="Acrom Bold" panose="00000800000000000000" pitchFamily="2" charset="-52"/>
              </a:rPr>
              <a:t>Поддержка общественных инициатив, оказываемая органами исполнительной власти субъектов Российской Федерации. Гранты для социально ориентированных НКО.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>
                <a:latin typeface="Acrom Bold" panose="00000800000000000000" pitchFamily="2" charset="-52"/>
              </a:rPr>
              <a:t>Коммерческая деятельность, реклама и продвижение товаров, услуг. Участие в проведении заказных исследований-опросов. Выплаты по партнерским программам.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>
                <a:latin typeface="Acrom Bold" panose="00000800000000000000" pitchFamily="2" charset="-52"/>
              </a:rPr>
              <a:t>Доход от правового сопровождения по взысканию просроченной задолженности по договорам управления, заключённым участниками движения на основании решения ОСС.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dirty="0">
              <a:latin typeface="Acrom Bold" panose="00000800000000000000" pitchFamily="2" charset="-52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dirty="0">
                <a:latin typeface="Acrom Bold" panose="00000800000000000000" pitchFamily="2" charset="-52"/>
              </a:rPr>
              <a:t>Собственники помещений в МКД не платят никаких выплат движению, но на основании решения ОСС договором управления могут быть предусмотрены выплаты участникам движения.</a:t>
            </a:r>
          </a:p>
        </p:txBody>
      </p:sp>
    </p:spTree>
    <p:extLst>
      <p:ext uri="{BB962C8B-B14F-4D97-AF65-F5344CB8AC3E}">
        <p14:creationId xmlns:p14="http://schemas.microsoft.com/office/powerpoint/2010/main" val="7093719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1900</TotalTime>
  <Words>1069</Words>
  <Application>Microsoft Office PowerPoint</Application>
  <PresentationFormat>Широкоэкранный</PresentationFormat>
  <Paragraphs>96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Acrom</vt:lpstr>
      <vt:lpstr>Acrom Bold</vt:lpstr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Рамиль ахмедов</dc:creator>
  <cp:lastModifiedBy>Пользователь Windows</cp:lastModifiedBy>
  <cp:revision>36</cp:revision>
  <dcterms:created xsi:type="dcterms:W3CDTF">2023-08-28T10:16:10Z</dcterms:created>
  <dcterms:modified xsi:type="dcterms:W3CDTF">2024-10-25T09:50:45Z</dcterms:modified>
</cp:coreProperties>
</file>