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3" r:id="rId2"/>
    <p:sldId id="404" r:id="rId3"/>
    <p:sldId id="410" r:id="rId4"/>
    <p:sldId id="405" r:id="rId5"/>
    <p:sldId id="415" r:id="rId6"/>
    <p:sldId id="406" r:id="rId7"/>
    <p:sldId id="408" r:id="rId8"/>
    <p:sldId id="409" r:id="rId9"/>
    <p:sldId id="401" r:id="rId10"/>
    <p:sldId id="400" r:id="rId11"/>
    <p:sldId id="39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CC00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1212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3A980-161B-42FF-883A-21BE85DE03A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EBAF0-1A3D-461F-87BB-E9486AD7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9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BE480-82AE-41F0-8B45-A1B15F14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58292C-D9A8-4162-8B60-E34CA12D7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A124B-A948-4DFD-ABDF-A1AEAA8E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0D593-371E-4785-991E-BF1A20D6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99657-2EE5-4B9B-A064-5B1E23B0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1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2C289-EC6C-481D-9DA6-041566AA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A229CF-66B9-44E0-8756-BEF7AB511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2AECA-A852-4FED-B464-F40D1AA4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EB3B94-5D18-4E48-B03C-F852292C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B363D-BFCE-4FCF-B951-7A49758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D31220-0E73-470E-ADE9-B32C8F5AE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24B509-5D9D-44AD-A258-BC71D2A0E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92CA0-99D6-41A6-93C6-46B281A3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90CA5-6FEE-4A5D-A604-79827939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2711E-9532-42A2-BE3C-5D20CD62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5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EC1EE-7696-4B1F-839E-08E428E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E30F8-63C2-4C54-AAAF-3B6D3812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F6681-98CE-4F99-A163-91789F0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31AAB0-DBB4-443D-BC59-11493ED1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EB25E-8BC6-4060-9618-39975A5C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77C31-FB5E-41C4-80B2-729A7AFE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8CE87-B88B-4822-B01A-D51105F2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B8E9D-126A-49FE-81EB-06883F7A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413EC-3472-46FD-B052-6FD008CE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E959E-7557-47D7-A237-F410AFC2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2820-63EF-435B-943E-0D2BEF57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21A3D-E2E5-4499-BAC9-214C381F4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8B44F4-33BC-423B-BA81-5DB20D05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8B9B74-8F27-4AEE-BBA0-AA9E4641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BB105B-CFF5-46CC-9C55-0569A362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ECC01-5DF6-44E0-8DC3-FF7A73A6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0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AE948-3026-4CA6-82C4-C2068F84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E0996-DC94-441A-B4B8-78C44974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4C9606-C99A-4F12-AEF1-6762336A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CAFD6-038D-4727-89C2-F1B5DEBBD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9AEAF5-0D56-44DA-847B-F4B93B7FF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2BE49B-A2EE-4090-9681-7509DBF2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C31E55-F62D-4566-BF5F-C759E2A6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4B6D98-26F5-4F08-A9B0-9984EBDA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97D11-7CCA-42DE-9418-3DFDD758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FDDF24-9ABC-409F-B8A5-D6A9F9F7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1DEF06-5E48-4563-A2FD-CB99A343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82D2C-45F8-4279-9B8E-B00C32AD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3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C8814-6F67-447A-8DDB-3A12110E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FAAF25-7D0D-416A-BC31-80D0DB9B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AB9E3E-ACDD-4811-BB14-CC72164F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2CDD9-A526-4F15-8F23-7F248756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39703-7EA9-42F0-B716-E0361962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896673-4EEC-4B1A-A3EF-411E6DF2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FF71DC-38C5-4293-8336-7AEAA84A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E45C4-B9D4-412B-83BD-A8290C71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5ACC1E-8C5A-445B-A9E0-A24289D3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BC5F6-D86D-4D27-BEFE-B462C43D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06584-EA96-45DC-A7C3-4410DB777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93D0E7-F168-44CF-BDFC-3B23D7FD0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A9252C-9032-49EC-A0C9-311F4F88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552E3-7B37-48C9-953A-FC9BC3AD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43D4B-5A8A-4045-BCEB-DF58DA26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2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ED256-338E-4ED7-9EBF-E0B0EE5C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34516-339A-4413-AA23-D5188430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C83E2-F8E4-4E6C-BCFD-C52D7F7AA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07CA-D9E9-4B33-9FC1-F70A54FE6C6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6049E-2E37-41B7-821E-724E7FF66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788AE-A01B-48A2-AB6A-833084492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0E0E-D362-4959-8F63-554DDDF9E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GLEBOVSKAYA.VERA@GMAIL.COM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1.emf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A74EBE-73ED-4DDF-8F36-1BCB84AA1B24}"/>
              </a:ext>
            </a:extLst>
          </p:cNvPr>
          <p:cNvSpPr/>
          <p:nvPr/>
        </p:nvSpPr>
        <p:spPr>
          <a:xfrm>
            <a:off x="195384" y="1676123"/>
            <a:ext cx="118012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6400" dirty="0">
                <a:solidFill>
                  <a:srgbClr val="C00000"/>
                </a:solidFill>
                <a:latin typeface="Times New Roman" pitchFamily="18" charset="0"/>
              </a:rPr>
              <a:t>КАДРЫ  РЕШАЮТ … </a:t>
            </a:r>
          </a:p>
          <a:p>
            <a:pPr algn="r" eaLnBrk="0" hangingPunct="0">
              <a:defRPr/>
            </a:pPr>
            <a:r>
              <a:rPr lang="ru-RU" altLang="ru-RU" sz="6400" dirty="0">
                <a:solidFill>
                  <a:srgbClr val="C00000"/>
                </a:solidFill>
                <a:latin typeface="Times New Roman" pitchFamily="18" charset="0"/>
              </a:rPr>
              <a:t>ой, ВСЁ!</a:t>
            </a:r>
            <a:endParaRPr lang="ru-RU" sz="6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B0C415-11BC-4C47-B497-214033DC90C7}"/>
              </a:ext>
            </a:extLst>
          </p:cNvPr>
          <p:cNvSpPr/>
          <p:nvPr/>
        </p:nvSpPr>
        <p:spPr>
          <a:xfrm>
            <a:off x="274172" y="5618136"/>
            <a:ext cx="1172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Дайджест лучших идей спикеров </a:t>
            </a:r>
            <a:r>
              <a:rPr lang="ru-RU" sz="2400" b="1" dirty="0"/>
              <a:t>CleanExpo2023</a:t>
            </a:r>
            <a:r>
              <a:rPr lang="ru-RU" sz="2400" dirty="0"/>
              <a:t> на тему найма и удержания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293460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расслабленный уборщик в форме сидя в представлении лотоса пока размышляющ  самостоятельно Стоковое Изображение - изображение насчитывающей отрезок,  профессия: 118817093">
            <a:extLst>
              <a:ext uri="{FF2B5EF4-FFF2-40B4-BE49-F238E27FC236}">
                <a16:creationId xmlns:a16="http://schemas.microsoft.com/office/drawing/2014/main" id="{C6457952-2FF0-4827-874A-E0801042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286" y="1709164"/>
            <a:ext cx="2288945" cy="34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A74EBE-73ED-4DDF-8F36-1BCB84AA1B24}"/>
              </a:ext>
            </a:extLst>
          </p:cNvPr>
          <p:cNvSpPr/>
          <p:nvPr/>
        </p:nvSpPr>
        <p:spPr>
          <a:xfrm>
            <a:off x="0" y="1175939"/>
            <a:ext cx="11996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В работе </a:t>
            </a:r>
            <a:r>
              <a:rPr lang="ru-RU" altLang="ru-RU" sz="4400" i="1" dirty="0" err="1">
                <a:solidFill>
                  <a:srgbClr val="C00000"/>
                </a:solidFill>
                <a:latin typeface="Times New Roman" pitchFamily="18" charset="0"/>
              </a:rPr>
              <a:t>клинера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 есть очевидные «</a:t>
            </a:r>
            <a:r>
              <a:rPr lang="ru-RU" altLang="ru-RU" sz="4400" i="1" dirty="0">
                <a:solidFill>
                  <a:srgbClr val="C00000"/>
                </a:solidFill>
                <a:latin typeface="Times New Roman" pitchFamily="18" charset="0"/>
              </a:rPr>
              <a:t>плюсы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»:</a:t>
            </a:r>
            <a:endParaRPr lang="ru-RU" sz="4400" i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2D7312-D05B-4673-8237-C4665C0897B4}"/>
              </a:ext>
            </a:extLst>
          </p:cNvPr>
          <p:cNvSpPr/>
          <p:nvPr/>
        </p:nvSpPr>
        <p:spPr>
          <a:xfrm>
            <a:off x="523954" y="1945380"/>
            <a:ext cx="11355429" cy="610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позволяет поддерживать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 форму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лучше себя чувствовать долгие годы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/при разумной ритмичной нагрузке/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Работаешь – только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работе. 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Отвечаешь только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себя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свою бригаду 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своего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историческом периоде (2021-2023 г) оплата труда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выше,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чем у менеджеров среднего звена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«офисной работе»,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не требующей высокой квалификации, большого опыта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или длительного обучения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чистоты и санитарной безопасности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105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sz="1050" dirty="0">
              <a:solidFill>
                <a:schemeClr val="bg2">
                  <a:lumMod val="50000"/>
                </a:schemeClr>
              </a:solidFill>
            </a:endParaRPr>
          </a:p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sz="1050" dirty="0"/>
          </a:p>
          <a:p>
            <a:pPr>
              <a:lnSpc>
                <a:spcPct val="80000"/>
              </a:lnSpc>
              <a:defRPr/>
            </a:pPr>
            <a:endParaRPr lang="ru-RU" sz="1500" dirty="0"/>
          </a:p>
          <a:p>
            <a:pPr>
              <a:lnSpc>
                <a:spcPct val="80000"/>
              </a:lnSpc>
              <a:defRPr/>
            </a:pPr>
            <a:endParaRPr lang="ru-RU" sz="1350" dirty="0"/>
          </a:p>
        </p:txBody>
      </p:sp>
      <p:pic>
        <p:nvPicPr>
          <p:cNvPr id="5" name="Picture 14" descr="деньги рубли пнг: 2 тыс изображений найдено в Яндекс Картинках">
            <a:extLst>
              <a:ext uri="{FF2B5EF4-FFF2-40B4-BE49-F238E27FC236}">
                <a16:creationId xmlns:a16="http://schemas.microsoft.com/office/drawing/2014/main" id="{9D760C6A-43F4-4B14-A062-6BEB1E65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61" y="4644287"/>
            <a:ext cx="1900546" cy="14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4" name="Объект 3"/>
          <p:cNvGraphicFramePr>
            <a:graphicFrameLocks noChangeAspect="1"/>
          </p:cNvGraphicFramePr>
          <p:nvPr>
            <p:extLst/>
          </p:nvPr>
        </p:nvGraphicFramePr>
        <p:xfrm>
          <a:off x="-24664" y="28574"/>
          <a:ext cx="6037377" cy="211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Acrobat Document" r:id="rId4" imgW="12714840" imgH="4759920" progId="AcroExch.Document.DC">
                  <p:embed/>
                </p:oleObj>
              </mc:Choice>
              <mc:Fallback>
                <p:oleObj name="Acrobat Document" r:id="rId4" imgW="12714840" imgH="4759920" progId="AcroExch.Document.DC">
                  <p:embed/>
                  <p:pic>
                    <p:nvPicPr>
                      <p:cNvPr id="4096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64" y="28574"/>
                        <a:ext cx="6037377" cy="21101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879600" y="704850"/>
            <a:ext cx="6618288" cy="2497138"/>
          </a:xfrm>
        </p:spPr>
        <p:txBody>
          <a:bodyPr/>
          <a:lstStyle/>
          <a:p>
            <a:br>
              <a:rPr lang="ru-RU" altLang="ru-RU" dirty="0"/>
            </a:br>
            <a:endParaRPr lang="ru-RU" altLang="ru-RU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079" y="1744595"/>
            <a:ext cx="11813309" cy="1512001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endParaRPr lang="ru-RU" sz="5550" dirty="0">
              <a:hlinkClick r:id="rId6"/>
            </a:endParaRPr>
          </a:p>
          <a:p>
            <a:pPr>
              <a:defRPr/>
            </a:pPr>
            <a:endParaRPr lang="ru-RU" sz="7200" dirty="0">
              <a:hlinkClick r:id="rId6"/>
            </a:endParaRPr>
          </a:p>
          <a:p>
            <a:pPr>
              <a:defRPr/>
            </a:pPr>
            <a:r>
              <a:rPr lang="en-US" sz="29600" b="1" dirty="0">
                <a:solidFill>
                  <a:schemeClr val="accent6">
                    <a:lumMod val="50000"/>
                  </a:schemeClr>
                </a:solidFill>
              </a:rPr>
              <a:t>www.cleanschool.ru </a:t>
            </a:r>
          </a:p>
          <a:p>
            <a:pPr>
              <a:defRPr/>
            </a:pPr>
            <a:endParaRPr lang="ru-RU" sz="7200" b="1" dirty="0"/>
          </a:p>
          <a:p>
            <a:pPr>
              <a:defRPr/>
            </a:pPr>
            <a:r>
              <a:rPr lang="ru-RU" sz="12000" b="1" dirty="0"/>
              <a:t>+7 925 001 05 88, </a:t>
            </a:r>
            <a:r>
              <a:rPr lang="en-US" sz="12000" b="1" dirty="0"/>
              <a:t>+7 965 227 53 45</a:t>
            </a:r>
            <a:r>
              <a:rPr lang="ru-RU" sz="12000" b="1" dirty="0"/>
              <a:t>,  +7 985 233 26 99</a:t>
            </a:r>
          </a:p>
          <a:p>
            <a:pPr>
              <a:defRPr/>
            </a:pPr>
            <a:endParaRPr lang="en-US" sz="17600" b="1" dirty="0"/>
          </a:p>
          <a:p>
            <a:pPr>
              <a:defRPr/>
            </a:pPr>
            <a:endParaRPr lang="ru-RU" sz="5550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56BB19-A80A-4D69-9F5D-6C012314B34D}"/>
              </a:ext>
            </a:extLst>
          </p:cNvPr>
          <p:cNvSpPr/>
          <p:nvPr/>
        </p:nvSpPr>
        <p:spPr>
          <a:xfrm>
            <a:off x="-454961" y="3656013"/>
            <a:ext cx="2663826" cy="94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 </a:t>
            </a:r>
          </a:p>
          <a:p>
            <a:pPr algn="ctr">
              <a:defRPr/>
            </a:pPr>
            <a:r>
              <a:rPr lang="ru-RU" sz="1400" b="1" dirty="0">
                <a:latin typeface="Trebuchet MS" panose="020B0603020202020204" pitchFamily="34" charset="0"/>
              </a:rPr>
              <a:t>Николай</a:t>
            </a:r>
          </a:p>
          <a:p>
            <a:pPr algn="ctr">
              <a:defRPr/>
            </a:pPr>
            <a:r>
              <a:rPr lang="ru-RU" sz="1400" b="1" dirty="0">
                <a:latin typeface="Trebuchet MS" panose="020B0603020202020204" pitchFamily="34" charset="0"/>
              </a:rPr>
              <a:t>Володин </a:t>
            </a:r>
            <a:endParaRPr lang="ru-RU" sz="1400" dirty="0">
              <a:latin typeface="Trebuchet MS" panose="020B0603020202020204" pitchFamily="34" charset="0"/>
            </a:endParaRPr>
          </a:p>
          <a:p>
            <a:pPr>
              <a:defRPr/>
            </a:pPr>
            <a:endParaRPr lang="ru-RU" sz="1350" dirty="0"/>
          </a:p>
        </p:txBody>
      </p:sp>
      <p:sp>
        <p:nvSpPr>
          <p:cNvPr id="40968" name="Прямоугольник 4"/>
          <p:cNvSpPr>
            <a:spLocks noChangeArrowheads="1"/>
          </p:cNvSpPr>
          <p:nvPr/>
        </p:nvSpPr>
        <p:spPr bwMode="auto">
          <a:xfrm>
            <a:off x="10813376" y="3833271"/>
            <a:ext cx="12430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Вера</a:t>
            </a:r>
          </a:p>
          <a:p>
            <a:pPr algn="ctr" eaLnBrk="1" hangingPunct="1"/>
            <a:r>
              <a:rPr lang="ru-RU" altLang="ru-RU" sz="1400" b="1" dirty="0" err="1"/>
              <a:t>Глебовская</a:t>
            </a:r>
            <a:r>
              <a:rPr lang="ru-RU" altLang="ru-RU" sz="1400" b="1" dirty="0"/>
              <a:t> </a:t>
            </a:r>
          </a:p>
          <a:p>
            <a:pPr algn="ctr" eaLnBrk="1" hangingPunct="1"/>
            <a:r>
              <a:rPr lang="ru-RU" altLang="ru-RU" sz="1400" b="1" dirty="0"/>
              <a:t> </a:t>
            </a:r>
            <a:endParaRPr lang="ru-RU" altLang="ru-RU" sz="1400" dirty="0"/>
          </a:p>
        </p:txBody>
      </p:sp>
      <p:pic>
        <p:nvPicPr>
          <p:cNvPr id="40969" name="Рисунок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547" r="6451" b="-547"/>
          <a:stretch/>
        </p:blipFill>
        <p:spPr bwMode="auto">
          <a:xfrm>
            <a:off x="768295" y="4542765"/>
            <a:ext cx="1282967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Рисунок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13" y="4542765"/>
            <a:ext cx="129408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Прямоугольник 14"/>
          <p:cNvSpPr>
            <a:spLocks noChangeArrowheads="1"/>
          </p:cNvSpPr>
          <p:nvPr/>
        </p:nvSpPr>
        <p:spPr bwMode="auto">
          <a:xfrm>
            <a:off x="900402" y="6153150"/>
            <a:ext cx="969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Рихард </a:t>
            </a:r>
          </a:p>
          <a:p>
            <a:pPr algn="ctr" eaLnBrk="1" hangingPunct="1"/>
            <a:r>
              <a:rPr lang="ru-RU" altLang="ru-RU" sz="1400" b="1" dirty="0"/>
              <a:t>Шиллинг</a:t>
            </a:r>
            <a:endParaRPr lang="ru-RU" altLang="ru-RU" sz="1400" dirty="0"/>
          </a:p>
        </p:txBody>
      </p:sp>
      <p:sp>
        <p:nvSpPr>
          <p:cNvPr id="40972" name="Прямоугольник 15"/>
          <p:cNvSpPr>
            <a:spLocks noChangeArrowheads="1"/>
          </p:cNvSpPr>
          <p:nvPr/>
        </p:nvSpPr>
        <p:spPr bwMode="auto">
          <a:xfrm>
            <a:off x="2256627" y="6123240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Оксана </a:t>
            </a:r>
          </a:p>
          <a:p>
            <a:pPr algn="ctr" eaLnBrk="1" hangingPunct="1"/>
            <a:r>
              <a:rPr lang="ru-RU" altLang="ru-RU" sz="1400" b="1" dirty="0" err="1"/>
              <a:t>Шлыкова</a:t>
            </a:r>
            <a:endParaRPr lang="ru-RU" altLang="ru-RU" sz="1400" dirty="0"/>
          </a:p>
        </p:txBody>
      </p:sp>
      <p:pic>
        <p:nvPicPr>
          <p:cNvPr id="40973" name="Объект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12" y="2335751"/>
            <a:ext cx="1268452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0585" y="6087078"/>
            <a:ext cx="150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Trebuchet MS" panose="020B0603020202020204" pitchFamily="34" charset="0"/>
              </a:rPr>
              <a:t>Дирк</a:t>
            </a:r>
            <a:endParaRPr lang="ru-RU" sz="1400" b="1" dirty="0">
              <a:latin typeface="Trebuchet MS" panose="020B0603020202020204" pitchFamily="34" charset="0"/>
            </a:endParaRPr>
          </a:p>
          <a:p>
            <a:pPr algn="ctr"/>
            <a:r>
              <a:rPr lang="ru-RU" sz="1400" b="1" dirty="0" err="1">
                <a:latin typeface="Trebuchet MS" panose="020B0603020202020204" pitchFamily="34" charset="0"/>
              </a:rPr>
              <a:t>Рудцок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pic>
        <p:nvPicPr>
          <p:cNvPr id="124956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51" y="4524494"/>
            <a:ext cx="1292281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7" y="2299410"/>
            <a:ext cx="1377050" cy="154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740D61-274E-4058-9CBB-A3B0201DBC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65" y="4486745"/>
            <a:ext cx="1562584" cy="15625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EBEC0F-F9D4-422B-99AE-8F9AFE484483}"/>
              </a:ext>
            </a:extLst>
          </p:cNvPr>
          <p:cNvSpPr/>
          <p:nvPr/>
        </p:nvSpPr>
        <p:spPr>
          <a:xfrm>
            <a:off x="6751944" y="6117363"/>
            <a:ext cx="987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anose="020B0603020202020204" pitchFamily="34" charset="0"/>
              </a:rPr>
              <a:t>Эдуард </a:t>
            </a:r>
          </a:p>
          <a:p>
            <a:pPr algn="ctr"/>
            <a:r>
              <a:rPr lang="ru-RU" altLang="ru-RU" sz="1400" b="1" dirty="0" err="1">
                <a:latin typeface="Trebuchet MS" panose="020B0603020202020204" pitchFamily="34" charset="0"/>
              </a:rPr>
              <a:t>Олещук</a:t>
            </a:r>
            <a:endParaRPr lang="ru-RU" alt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069C3E-F51B-4605-BAFC-52DFD3ECADB7}"/>
              </a:ext>
            </a:extLst>
          </p:cNvPr>
          <p:cNvSpPr/>
          <p:nvPr/>
        </p:nvSpPr>
        <p:spPr>
          <a:xfrm>
            <a:off x="5108575" y="6085217"/>
            <a:ext cx="987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anose="020B0603020202020204" pitchFamily="34" charset="0"/>
              </a:rPr>
              <a:t>Лилия</a:t>
            </a:r>
          </a:p>
          <a:p>
            <a:pPr algn="ctr"/>
            <a:r>
              <a:rPr lang="ru-RU" altLang="ru-RU" sz="1400" b="1" dirty="0" err="1">
                <a:latin typeface="Trebuchet MS" panose="020B0603020202020204" pitchFamily="34" charset="0"/>
              </a:rPr>
              <a:t>Звягова</a:t>
            </a:r>
            <a:endParaRPr lang="ru-RU" alt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9BCF190-FE51-42A3-BE90-C709BA8704ED}"/>
              </a:ext>
            </a:extLst>
          </p:cNvPr>
          <p:cNvSpPr/>
          <p:nvPr/>
        </p:nvSpPr>
        <p:spPr>
          <a:xfrm>
            <a:off x="10162221" y="6036494"/>
            <a:ext cx="1243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anose="020B0603020202020204" pitchFamily="34" charset="0"/>
              </a:rPr>
              <a:t>Александр Комаров</a:t>
            </a:r>
          </a:p>
        </p:txBody>
      </p:sp>
      <p:pic>
        <p:nvPicPr>
          <p:cNvPr id="3189" name="Picture 117">
            <a:extLst>
              <a:ext uri="{FF2B5EF4-FFF2-40B4-BE49-F238E27FC236}">
                <a16:creationId xmlns:a16="http://schemas.microsoft.com/office/drawing/2014/main" id="{F74F592C-AFED-433F-B80E-1BC90C31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59" y="4473910"/>
            <a:ext cx="1497174" cy="15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E135DE-D34C-4570-83F6-7AAA6BDA6C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29" y="4481310"/>
            <a:ext cx="1329229" cy="15734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80D1F0-02B0-4977-A343-F192741F37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82" y="4475793"/>
            <a:ext cx="1682744" cy="1567488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FCC6E2F-44D2-45B5-AE9B-7D1243828202}"/>
              </a:ext>
            </a:extLst>
          </p:cNvPr>
          <p:cNvSpPr/>
          <p:nvPr/>
        </p:nvSpPr>
        <p:spPr>
          <a:xfrm>
            <a:off x="8447613" y="6067162"/>
            <a:ext cx="1243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anose="020B0603020202020204" pitchFamily="34" charset="0"/>
              </a:rPr>
              <a:t>Иван Голубцов</a:t>
            </a:r>
          </a:p>
        </p:txBody>
      </p:sp>
    </p:spTree>
    <p:extLst>
      <p:ext uri="{BB962C8B-B14F-4D97-AF65-F5344CB8AC3E}">
        <p14:creationId xmlns:p14="http://schemas.microsoft.com/office/powerpoint/2010/main" val="325069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583DEA-CFE0-4AF9-AEAC-2BCEE8B24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404812"/>
            <a:ext cx="100107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A74EBE-73ED-4DDF-8F36-1BCB84AA1B24}"/>
              </a:ext>
            </a:extLst>
          </p:cNvPr>
          <p:cNvSpPr/>
          <p:nvPr/>
        </p:nvSpPr>
        <p:spPr>
          <a:xfrm>
            <a:off x="433655" y="1156506"/>
            <a:ext cx="10824519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4400" dirty="0">
                <a:solidFill>
                  <a:srgbClr val="C00000"/>
                </a:solidFill>
                <a:latin typeface="Times New Roman" pitchFamily="18" charset="0"/>
              </a:rPr>
              <a:t>ОЛЬГА КРАВЧЕНКО                         </a:t>
            </a:r>
            <a:r>
              <a:rPr lang="ru-RU" altLang="ru-RU" sz="2800" dirty="0" err="1">
                <a:solidFill>
                  <a:srgbClr val="C00000"/>
                </a:solidFill>
                <a:latin typeface="Times New Roman" pitchFamily="18" charset="0"/>
              </a:rPr>
              <a:t>г.Краснодар</a:t>
            </a:r>
            <a:endParaRPr lang="ru-RU" altLang="ru-RU" sz="28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Набор персонала = продажи.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Не «кошмарить», а продавать )) </a:t>
            </a:r>
          </a:p>
          <a:p>
            <a:pPr eaLnBrk="0" hangingPunct="0"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Ваши конкурентные преимущества ? Чем Вы привлекательны для соискателей ?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Times New Roman" pitchFamily="18" charset="0"/>
              </a:rPr>
              <a:t>HR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</a:rPr>
              <a:t>- бренд – залог успеха. </a:t>
            </a:r>
          </a:p>
          <a:p>
            <a:pPr eaLnBrk="0" hangingPunct="0">
              <a:defRPr/>
            </a:pPr>
            <a:endParaRPr lang="ru-RU" altLang="ru-RU" sz="24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en-US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CRM !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Воронка найма. Анализ эффективности каналов привлечения и этапов «продажи вакансии». Автоматизация этапов найма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(от собеседования до стажировки)   </a:t>
            </a:r>
          </a:p>
          <a:p>
            <a:pPr eaLnBrk="0" hangingPunct="0"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КАНАЛЫ: </a:t>
            </a:r>
            <a:r>
              <a:rPr lang="ru-RU" alt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соц.сети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ru-RU" alt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маркетплейсы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сам сайт компании, активный </a:t>
            </a:r>
            <a:r>
              <a:rPr lang="ru-RU" alt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найм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рекомендации действующих сотрудников  </a:t>
            </a:r>
          </a:p>
          <a:p>
            <a:pPr eaLnBrk="0" hangingPunct="0"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ТОЧНОСТЬ и ВЫРАЗИТЕЛЬНОСТЬ объявлений о вакансиях с учетом специфики площадки размещения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685800" indent="-6858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br>
              <a:rPr lang="ru-RU" altLang="ru-RU" sz="5400" dirty="0">
                <a:solidFill>
                  <a:srgbClr val="006666"/>
                </a:solidFill>
                <a:latin typeface="Times New Roman" pitchFamily="18" charset="0"/>
              </a:rPr>
            </a:br>
            <a:endParaRPr lang="ru-RU" sz="5400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7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8FE06-4BC7-41D4-9008-4E9883B43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504825"/>
            <a:ext cx="102774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A74EBE-73ED-4DDF-8F36-1BCB84AA1B24}"/>
              </a:ext>
            </a:extLst>
          </p:cNvPr>
          <p:cNvSpPr/>
          <p:nvPr/>
        </p:nvSpPr>
        <p:spPr>
          <a:xfrm>
            <a:off x="433655" y="1156506"/>
            <a:ext cx="11610064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4400" dirty="0">
                <a:solidFill>
                  <a:srgbClr val="C00000"/>
                </a:solidFill>
                <a:latin typeface="Times New Roman" pitchFamily="18" charset="0"/>
              </a:rPr>
              <a:t>МАРИНА РЕШЕТНИКОВА                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</a:rPr>
              <a:t>г. Ставрополь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Компания - на службе ЛИЧНЫХ МОТИВОВ работника 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УТП:  удобство, безопасность, экономия, престиж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При мотивации учитывайте ТИП сотрудника –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«капиталист-трудоголик», «честолюбец», «от звонка до звонка», «человек-дело», «стартапер» </a:t>
            </a:r>
          </a:p>
          <a:p>
            <a:pPr eaLnBrk="0" hangingPunct="0"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НЕМАТЕРИАЛЬНЫЕ стимулы: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привилегии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выбора или персональные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преференции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от руководителя; заслуженные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символы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(значки, должности за заслуги),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мероприятия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и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обучение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за счет компании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очевидная «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карьерная лестница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»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(по горизонтали или по вертикали), 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конкурсы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между бригадами / объектами;     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вдохновляющие цели 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МАТЕРИАЛЬНЫЕ стимулы: рост ЗП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 завис. от стажа и опыта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; оплата за наставничество; бонусы за выполнение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квартального и годового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плана;                          премии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 положительные отзывы, за отсутствие претензий, за рост выручки , за рост количества объектов . </a:t>
            </a:r>
          </a:p>
          <a:p>
            <a:pPr eaLnBrk="0" hangingPunct="0"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685800" indent="-6858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br>
              <a:rPr lang="ru-RU" altLang="ru-RU" sz="5400" dirty="0">
                <a:solidFill>
                  <a:srgbClr val="006666"/>
                </a:solidFill>
                <a:latin typeface="Times New Roman" pitchFamily="18" charset="0"/>
              </a:rPr>
            </a:br>
            <a:endParaRPr lang="ru-RU" sz="5400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4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E763B-1619-4D93-B189-7C1599E7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1" y="134322"/>
            <a:ext cx="6496157" cy="64600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01E574-2DAD-4916-B60B-12A7CC00A6B6}"/>
              </a:ext>
            </a:extLst>
          </p:cNvPr>
          <p:cNvSpPr/>
          <p:nvPr/>
        </p:nvSpPr>
        <p:spPr>
          <a:xfrm>
            <a:off x="411892" y="1150237"/>
            <a:ext cx="5084758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Для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Москвы, Санкт-Петербурга и других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городов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с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выраженным дефицитом рабочих кадров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Конкурентоспособная ЗП на рынке труда Вашего города; 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Нанял – БЕРЕГИ  (!)</a:t>
            </a: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</a:t>
            </a:r>
            <a:r>
              <a:rPr lang="ru-RU" alt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Максимально комфортные бытовые условия на объектах ;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Оптимальная спецодежда; 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Телефон горячей линии и психологической поддержки сотрудников;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r>
              <a:rPr lang="en-US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JOB-DAY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практика;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Футбол, конкурсы для линейных сотрудников. 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685800" indent="-685800" eaLnBrk="0" hangingPunct="0">
              <a:buFont typeface="Wingdings" panose="05000000000000000000" pitchFamily="2" charset="2"/>
              <a:buChar char="q"/>
              <a:defRPr/>
            </a:pPr>
            <a:endParaRPr lang="ru-RU" altLang="ru-RU" sz="2400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br>
              <a:rPr lang="ru-RU" altLang="ru-RU" sz="5400" dirty="0">
                <a:solidFill>
                  <a:srgbClr val="006666"/>
                </a:solidFill>
                <a:latin typeface="Times New Roman" pitchFamily="18" charset="0"/>
              </a:rPr>
            </a:br>
            <a:endParaRPr lang="ru-RU" sz="5400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5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A74EBE-73ED-4DDF-8F36-1BCB84AA1B24}"/>
              </a:ext>
            </a:extLst>
          </p:cNvPr>
          <p:cNvSpPr/>
          <p:nvPr/>
        </p:nvSpPr>
        <p:spPr>
          <a:xfrm>
            <a:off x="746693" y="2194473"/>
            <a:ext cx="108245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5400" i="1" dirty="0">
                <a:solidFill>
                  <a:srgbClr val="006666"/>
                </a:solidFill>
                <a:latin typeface="Times New Roman" pitchFamily="18" charset="0"/>
              </a:rPr>
              <a:t>Уборщиком </a:t>
            </a:r>
            <a:r>
              <a:rPr lang="ru-RU" altLang="ru-RU" sz="5400" i="1" dirty="0">
                <a:solidFill>
                  <a:srgbClr val="C00000"/>
                </a:solidFill>
                <a:latin typeface="Times New Roman" pitchFamily="18" charset="0"/>
              </a:rPr>
              <a:t>не</a:t>
            </a:r>
            <a:r>
              <a:rPr lang="ru-RU" altLang="ru-RU" sz="5400" i="1" dirty="0">
                <a:solidFill>
                  <a:srgbClr val="006666"/>
                </a:solidFill>
                <a:latin typeface="Times New Roman" pitchFamily="18" charset="0"/>
              </a:rPr>
              <a:t> хочет работать </a:t>
            </a:r>
          </a:p>
          <a:p>
            <a:pPr algn="ctr" eaLnBrk="0" hangingPunct="0">
              <a:defRPr/>
            </a:pPr>
            <a:r>
              <a:rPr lang="ru-RU" altLang="ru-RU" sz="5400" i="1" dirty="0">
                <a:solidFill>
                  <a:srgbClr val="006666"/>
                </a:solidFill>
                <a:latin typeface="Times New Roman" pitchFamily="18" charset="0"/>
              </a:rPr>
              <a:t>практически </a:t>
            </a:r>
            <a:r>
              <a:rPr lang="ru-RU" altLang="ru-RU" sz="5400" i="1" dirty="0">
                <a:solidFill>
                  <a:srgbClr val="C00000"/>
                </a:solidFill>
                <a:latin typeface="Times New Roman" pitchFamily="18" charset="0"/>
              </a:rPr>
              <a:t>никто</a:t>
            </a:r>
          </a:p>
          <a:p>
            <a:pPr algn="ctr" eaLnBrk="0" hangingPunct="0">
              <a:defRPr/>
            </a:pPr>
            <a:br>
              <a:rPr lang="ru-RU" altLang="ru-RU" sz="5400" dirty="0">
                <a:solidFill>
                  <a:srgbClr val="006666"/>
                </a:solidFill>
                <a:latin typeface="Times New Roman" pitchFamily="18" charset="0"/>
              </a:rPr>
            </a:br>
            <a:endParaRPr lang="ru-RU" sz="5400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1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A2DA1F-1069-4679-855A-DFFC3487A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96" y="1886557"/>
            <a:ext cx="7139003" cy="475933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C1235-9B98-4560-BE2B-073EEAB424F5}"/>
              </a:ext>
            </a:extLst>
          </p:cNvPr>
          <p:cNvSpPr/>
          <p:nvPr/>
        </p:nvSpPr>
        <p:spPr>
          <a:xfrm>
            <a:off x="-242557" y="1048984"/>
            <a:ext cx="131558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4400" dirty="0">
                <a:solidFill>
                  <a:srgbClr val="C00000"/>
                </a:solidFill>
                <a:latin typeface="Times New Roman" pitchFamily="18" charset="0"/>
              </a:rPr>
              <a:t>ЭДУАРД ОЛЕЩУК и ВЕРА ГЛЕБОВСКАЯ</a:t>
            </a:r>
          </a:p>
          <a:p>
            <a:pPr algn="ctr" eaLnBrk="0" hangingPunct="0">
              <a:defRPr/>
            </a:pPr>
            <a:br>
              <a:rPr lang="ru-RU" altLang="ru-RU" sz="5400" dirty="0">
                <a:solidFill>
                  <a:srgbClr val="006666"/>
                </a:solidFill>
                <a:latin typeface="Times New Roman" pitchFamily="18" charset="0"/>
              </a:rPr>
            </a:br>
            <a:endParaRPr lang="ru-RU" sz="5400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7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A74EBE-73ED-4DDF-8F36-1BCB84AA1B24}"/>
              </a:ext>
            </a:extLst>
          </p:cNvPr>
          <p:cNvSpPr/>
          <p:nvPr/>
        </p:nvSpPr>
        <p:spPr>
          <a:xfrm>
            <a:off x="1070713" y="4392059"/>
            <a:ext cx="108245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Какие </a:t>
            </a:r>
            <a:r>
              <a:rPr lang="ru-RU" altLang="ru-RU" sz="4400" i="1" dirty="0">
                <a:solidFill>
                  <a:srgbClr val="C00000"/>
                </a:solidFill>
                <a:latin typeface="Times New Roman" pitchFamily="18" charset="0"/>
              </a:rPr>
              <a:t>житейские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altLang="ru-RU" sz="4400" i="1" dirty="0">
                <a:solidFill>
                  <a:srgbClr val="C00000"/>
                </a:solidFill>
                <a:latin typeface="Times New Roman" pitchFamily="18" charset="0"/>
              </a:rPr>
              <a:t>проблемы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может помочь решить </a:t>
            </a:r>
            <a:r>
              <a:rPr lang="ru-RU" altLang="ru-RU" sz="4400" i="1" dirty="0">
                <a:solidFill>
                  <a:srgbClr val="C00000"/>
                </a:solidFill>
                <a:latin typeface="Times New Roman" pitchFamily="18" charset="0"/>
              </a:rPr>
              <a:t>Лично Мне </a:t>
            </a:r>
          </a:p>
          <a:p>
            <a:pPr algn="r" eaLnBrk="0" hangingPunct="0">
              <a:defRPr/>
            </a:pP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работа в </a:t>
            </a:r>
            <a:r>
              <a:rPr lang="ru-RU" altLang="ru-RU" sz="4400" i="1" dirty="0" err="1">
                <a:solidFill>
                  <a:srgbClr val="006666"/>
                </a:solidFill>
                <a:latin typeface="Times New Roman" pitchFamily="18" charset="0"/>
              </a:rPr>
              <a:t>клининге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 ?..</a:t>
            </a:r>
            <a:b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</a:br>
            <a:endParaRPr lang="ru-RU" sz="4400" i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26D406-BEA2-4A46-998E-BE594D9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581676" cy="13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6BD68B-A99E-450E-87DE-1D897CF779EE}"/>
              </a:ext>
            </a:extLst>
          </p:cNvPr>
          <p:cNvSpPr/>
          <p:nvPr/>
        </p:nvSpPr>
        <p:spPr>
          <a:xfrm>
            <a:off x="472450" y="1658223"/>
            <a:ext cx="117872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При каких условиях </a:t>
            </a:r>
            <a:r>
              <a:rPr lang="ru-RU" altLang="ru-RU" sz="4400" i="1" dirty="0">
                <a:solidFill>
                  <a:srgbClr val="C00000"/>
                </a:solidFill>
                <a:latin typeface="Times New Roman" pitchFamily="18" charset="0"/>
              </a:rPr>
              <a:t>лично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altLang="ru-RU" sz="4400" i="1" dirty="0">
                <a:solidFill>
                  <a:srgbClr val="C00000"/>
                </a:solidFill>
                <a:latin typeface="Times New Roman" pitchFamily="18" charset="0"/>
              </a:rPr>
              <a:t>Я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пойду работать в </a:t>
            </a:r>
            <a:r>
              <a:rPr lang="ru-RU" altLang="ru-RU" sz="4400" i="1" dirty="0" err="1">
                <a:solidFill>
                  <a:srgbClr val="006666"/>
                </a:solidFill>
                <a:latin typeface="Times New Roman" pitchFamily="18" charset="0"/>
              </a:rPr>
              <a:t>клининг</a:t>
            </a:r>
            <a: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  <a:t> ?..</a:t>
            </a:r>
            <a:br>
              <a:rPr lang="ru-RU" altLang="ru-RU" sz="4400" i="1" dirty="0">
                <a:solidFill>
                  <a:srgbClr val="006666"/>
                </a:solidFill>
                <a:latin typeface="Times New Roman" pitchFamily="18" charset="0"/>
              </a:rPr>
            </a:br>
            <a:endParaRPr lang="ru-RU" sz="4400" i="1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90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465</Words>
  <Application>Microsoft Office PowerPoint</Application>
  <PresentationFormat>Широкоэкранный</PresentationFormat>
  <Paragraphs>107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КАЧЕСТВА</dc:title>
  <dc:creator>Admin</dc:creator>
  <cp:lastModifiedBy>Глебовская  Вера</cp:lastModifiedBy>
  <cp:revision>306</cp:revision>
  <dcterms:created xsi:type="dcterms:W3CDTF">2023-03-26T14:15:10Z</dcterms:created>
  <dcterms:modified xsi:type="dcterms:W3CDTF">2023-11-28T17:12:46Z</dcterms:modified>
</cp:coreProperties>
</file>