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0" r:id="rId3"/>
    <p:sldId id="327" r:id="rId4"/>
    <p:sldId id="328" r:id="rId5"/>
    <p:sldId id="329" r:id="rId6"/>
    <p:sldId id="330" r:id="rId7"/>
    <p:sldId id="331" r:id="rId8"/>
    <p:sldId id="332" r:id="rId9"/>
    <p:sldId id="333" r:id="rId10"/>
    <p:sldId id="334" r:id="rId11"/>
    <p:sldId id="335" r:id="rId12"/>
    <p:sldId id="321" r:id="rId13"/>
    <p:sldId id="322" r:id="rId14"/>
    <p:sldId id="325" r:id="rId15"/>
    <p:sldId id="323" r:id="rId16"/>
    <p:sldId id="326" r:id="rId17"/>
    <p:sldId id="324" r:id="rId18"/>
    <p:sldId id="282" r:id="rId19"/>
  </p:sldIdLst>
  <p:sldSz cx="10693400" cy="7562850"/>
  <p:notesSz cx="9926638" cy="67976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339" y="77"/>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11/19/2024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11/19/2024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11/19/2024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11/19/2024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11/19/2024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2"/>
            <a:ext cx="10692003" cy="305993"/>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959001" y="642557"/>
            <a:ext cx="167640" cy="133985"/>
          </a:xfrm>
          <a:custGeom>
            <a:avLst/>
            <a:gdLst/>
            <a:ahLst/>
            <a:cxnLst/>
            <a:rect l="l" t="t" r="r" b="b"/>
            <a:pathLst>
              <a:path w="167640" h="133984">
                <a:moveTo>
                  <a:pt x="0" y="0"/>
                </a:moveTo>
                <a:lnTo>
                  <a:pt x="0" y="133807"/>
                </a:lnTo>
                <a:lnTo>
                  <a:pt x="167259" y="66903"/>
                </a:lnTo>
                <a:lnTo>
                  <a:pt x="0" y="0"/>
                </a:lnTo>
                <a:close/>
              </a:path>
            </a:pathLst>
          </a:custGeom>
          <a:solidFill>
            <a:srgbClr val="A01871"/>
          </a:solidFill>
        </p:spPr>
        <p:txBody>
          <a:bodyPr wrap="square" lIns="0" tIns="0" rIns="0" bIns="0" rtlCol="0"/>
          <a:lstStyle/>
          <a:p>
            <a:endParaRPr/>
          </a:p>
        </p:txBody>
      </p:sp>
      <p:sp>
        <p:nvSpPr>
          <p:cNvPr id="18" name="bk object 18"/>
          <p:cNvSpPr/>
          <p:nvPr/>
        </p:nvSpPr>
        <p:spPr>
          <a:xfrm>
            <a:off x="457206" y="643082"/>
            <a:ext cx="334645" cy="133985"/>
          </a:xfrm>
          <a:custGeom>
            <a:avLst/>
            <a:gdLst/>
            <a:ahLst/>
            <a:cxnLst/>
            <a:rect l="l" t="t" r="r" b="b"/>
            <a:pathLst>
              <a:path w="334645" h="133984">
                <a:moveTo>
                  <a:pt x="167259" y="0"/>
                </a:moveTo>
                <a:lnTo>
                  <a:pt x="0" y="66903"/>
                </a:lnTo>
                <a:lnTo>
                  <a:pt x="167259" y="133807"/>
                </a:lnTo>
                <a:lnTo>
                  <a:pt x="334518" y="66903"/>
                </a:lnTo>
                <a:lnTo>
                  <a:pt x="167259" y="0"/>
                </a:lnTo>
                <a:close/>
              </a:path>
            </a:pathLst>
          </a:custGeom>
          <a:solidFill>
            <a:srgbClr val="A01871"/>
          </a:solidFill>
        </p:spPr>
        <p:txBody>
          <a:bodyPr wrap="square" lIns="0" tIns="0" rIns="0" bIns="0" rtlCol="0"/>
          <a:lstStyle/>
          <a:p>
            <a:endParaRPr/>
          </a:p>
        </p:txBody>
      </p:sp>
      <p:sp>
        <p:nvSpPr>
          <p:cNvPr id="19" name="bk object 19"/>
          <p:cNvSpPr/>
          <p:nvPr/>
        </p:nvSpPr>
        <p:spPr>
          <a:xfrm>
            <a:off x="624471" y="342005"/>
            <a:ext cx="334645" cy="133985"/>
          </a:xfrm>
          <a:custGeom>
            <a:avLst/>
            <a:gdLst/>
            <a:ahLst/>
            <a:cxnLst/>
            <a:rect l="l" t="t" r="r" b="b"/>
            <a:pathLst>
              <a:path w="334644" h="133984">
                <a:moveTo>
                  <a:pt x="167259" y="0"/>
                </a:moveTo>
                <a:lnTo>
                  <a:pt x="0" y="66903"/>
                </a:lnTo>
                <a:lnTo>
                  <a:pt x="167259" y="133807"/>
                </a:lnTo>
                <a:lnTo>
                  <a:pt x="334518" y="66903"/>
                </a:lnTo>
                <a:lnTo>
                  <a:pt x="167259" y="0"/>
                </a:lnTo>
                <a:close/>
              </a:path>
            </a:pathLst>
          </a:custGeom>
          <a:solidFill>
            <a:srgbClr val="A01871"/>
          </a:solidFill>
        </p:spPr>
        <p:txBody>
          <a:bodyPr wrap="square" lIns="0" tIns="0" rIns="0" bIns="0" rtlCol="0"/>
          <a:lstStyle/>
          <a:p>
            <a:endParaRPr/>
          </a:p>
        </p:txBody>
      </p:sp>
      <p:sp>
        <p:nvSpPr>
          <p:cNvPr id="20" name="bk object 20"/>
          <p:cNvSpPr/>
          <p:nvPr/>
        </p:nvSpPr>
        <p:spPr>
          <a:xfrm>
            <a:off x="457200" y="709984"/>
            <a:ext cx="167640" cy="301625"/>
          </a:xfrm>
          <a:custGeom>
            <a:avLst/>
            <a:gdLst/>
            <a:ahLst/>
            <a:cxnLst/>
            <a:rect l="l" t="t" r="r" b="b"/>
            <a:pathLst>
              <a:path w="167640" h="301625">
                <a:moveTo>
                  <a:pt x="0" y="0"/>
                </a:moveTo>
                <a:lnTo>
                  <a:pt x="0" y="234175"/>
                </a:lnTo>
                <a:lnTo>
                  <a:pt x="167259" y="301078"/>
                </a:lnTo>
                <a:lnTo>
                  <a:pt x="167259" y="66916"/>
                </a:lnTo>
                <a:lnTo>
                  <a:pt x="0" y="0"/>
                </a:lnTo>
                <a:close/>
              </a:path>
            </a:pathLst>
          </a:custGeom>
          <a:solidFill>
            <a:srgbClr val="00AEEF"/>
          </a:solidFill>
        </p:spPr>
        <p:txBody>
          <a:bodyPr wrap="square" lIns="0" tIns="0" rIns="0" bIns="0" rtlCol="0"/>
          <a:lstStyle/>
          <a:p>
            <a:endParaRPr/>
          </a:p>
        </p:txBody>
      </p:sp>
      <p:sp>
        <p:nvSpPr>
          <p:cNvPr id="21" name="bk object 21"/>
          <p:cNvSpPr/>
          <p:nvPr/>
        </p:nvSpPr>
        <p:spPr>
          <a:xfrm>
            <a:off x="624465" y="408906"/>
            <a:ext cx="167640" cy="301625"/>
          </a:xfrm>
          <a:custGeom>
            <a:avLst/>
            <a:gdLst/>
            <a:ahLst/>
            <a:cxnLst/>
            <a:rect l="l" t="t" r="r" b="b"/>
            <a:pathLst>
              <a:path w="167640" h="301625">
                <a:moveTo>
                  <a:pt x="0" y="0"/>
                </a:moveTo>
                <a:lnTo>
                  <a:pt x="0" y="234175"/>
                </a:lnTo>
                <a:lnTo>
                  <a:pt x="167259" y="301078"/>
                </a:lnTo>
                <a:lnTo>
                  <a:pt x="167259" y="66916"/>
                </a:lnTo>
                <a:lnTo>
                  <a:pt x="0" y="0"/>
                </a:lnTo>
                <a:close/>
              </a:path>
            </a:pathLst>
          </a:custGeom>
          <a:solidFill>
            <a:srgbClr val="00AEEF"/>
          </a:solidFill>
        </p:spPr>
        <p:txBody>
          <a:bodyPr wrap="square" lIns="0" tIns="0" rIns="0" bIns="0" rtlCol="0"/>
          <a:lstStyle/>
          <a:p>
            <a:endParaRPr/>
          </a:p>
        </p:txBody>
      </p:sp>
      <p:sp>
        <p:nvSpPr>
          <p:cNvPr id="2" name="Holder 2"/>
          <p:cNvSpPr>
            <a:spLocks noGrp="1"/>
          </p:cNvSpPr>
          <p:nvPr>
            <p:ph type="title"/>
          </p:nvPr>
        </p:nvSpPr>
        <p:spPr>
          <a:xfrm>
            <a:off x="534670" y="302514"/>
            <a:ext cx="9624060" cy="121005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11/19/2024</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acon.pro/" TargetMode="External"/><Relationship Id="rId7" Type="http://schemas.openxmlformats.org/officeDocument/2006/relationships/hyperlink" Target="https://t.me/+Io3GJMU5Q4phYTA6"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hyperlink" Target="https://t.me/NikitaChulochnikov" TargetMode="External"/><Relationship Id="rId5" Type="http://schemas.openxmlformats.org/officeDocument/2006/relationships/hyperlink" Target="https://vk.com/nikita_chulochnikov" TargetMode="External"/><Relationship Id="rId10" Type="http://schemas.openxmlformats.org/officeDocument/2006/relationships/image" Target="../media/image11.emf"/><Relationship Id="rId4" Type="http://schemas.openxmlformats.org/officeDocument/2006/relationships/hyperlink" Target="mailto:chulochnikov@acon.pro" TargetMode="External"/><Relationship Id="rId9"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acon.pro/" TargetMode="External"/><Relationship Id="rId7" Type="http://schemas.openxmlformats.org/officeDocument/2006/relationships/hyperlink" Target="https://t.me/+Io3GJMU5Q4phYTA6"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hyperlink" Target="https://t.me/NikitaChulochnikov" TargetMode="External"/><Relationship Id="rId11" Type="http://schemas.openxmlformats.org/officeDocument/2006/relationships/hyperlink" Target="https://rosstat.gov.ru/folder/210/document/13234" TargetMode="External"/><Relationship Id="rId5" Type="http://schemas.openxmlformats.org/officeDocument/2006/relationships/hyperlink" Target="https://vk.com/nikita_chulochnikov" TargetMode="External"/><Relationship Id="rId10" Type="http://schemas.openxmlformats.org/officeDocument/2006/relationships/hyperlink" Target="https://www.fedstat.ru/indicator/31448" TargetMode="External"/><Relationship Id="rId4" Type="http://schemas.openxmlformats.org/officeDocument/2006/relationships/hyperlink" Target="mailto:chulochnikov@acon.pro" TargetMode="External"/><Relationship Id="rId9"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acon.pro/" TargetMode="External"/><Relationship Id="rId7" Type="http://schemas.openxmlformats.org/officeDocument/2006/relationships/hyperlink" Target="https://t.me/+Io3GJMU5Q4phYTA6"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hyperlink" Target="https://t.me/NikitaChulochnikov" TargetMode="External"/><Relationship Id="rId5" Type="http://schemas.openxmlformats.org/officeDocument/2006/relationships/hyperlink" Target="https://vk.com/nikita_chulochnikov" TargetMode="External"/><Relationship Id="rId4" Type="http://schemas.openxmlformats.org/officeDocument/2006/relationships/hyperlink" Target="mailto:chulochnikov@acon.pro" TargetMode="External"/><Relationship Id="rId9"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acon.pro/" TargetMode="External"/><Relationship Id="rId7" Type="http://schemas.openxmlformats.org/officeDocument/2006/relationships/hyperlink" Target="https://t.me/+Io3GJMU5Q4phYTA6"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hyperlink" Target="https://t.me/NikitaChulochnikov" TargetMode="External"/><Relationship Id="rId5" Type="http://schemas.openxmlformats.org/officeDocument/2006/relationships/hyperlink" Target="https://vk.com/nikita_chulochnikov" TargetMode="External"/><Relationship Id="rId4" Type="http://schemas.openxmlformats.org/officeDocument/2006/relationships/hyperlink" Target="mailto:chulochnikov@acon.pro" TargetMode="External"/><Relationship Id="rId9"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acon.pro/" TargetMode="External"/><Relationship Id="rId7" Type="http://schemas.openxmlformats.org/officeDocument/2006/relationships/hyperlink" Target="https://t.me/+Io3GJMU5Q4phYTA6"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hyperlink" Target="https://t.me/NikitaChulochnikov" TargetMode="External"/><Relationship Id="rId5" Type="http://schemas.openxmlformats.org/officeDocument/2006/relationships/hyperlink" Target="https://vk.com/nikita_chulochnikov" TargetMode="External"/><Relationship Id="rId4" Type="http://schemas.openxmlformats.org/officeDocument/2006/relationships/hyperlink" Target="mailto:chulochnikov@acon.pro" TargetMode="External"/><Relationship Id="rId9"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acon.pro/" TargetMode="External"/><Relationship Id="rId7" Type="http://schemas.openxmlformats.org/officeDocument/2006/relationships/hyperlink" Target="https://t.me/+Io3GJMU5Q4phYTA6"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hyperlink" Target="https://t.me/NikitaChulochnikov" TargetMode="External"/><Relationship Id="rId5" Type="http://schemas.openxmlformats.org/officeDocument/2006/relationships/hyperlink" Target="https://vk.com/nikita_chulochnikov" TargetMode="External"/><Relationship Id="rId4" Type="http://schemas.openxmlformats.org/officeDocument/2006/relationships/hyperlink" Target="mailto:chulochnikov@acon.pro" TargetMode="External"/><Relationship Id="rId9" Type="http://schemas.openxmlformats.org/officeDocument/2006/relationships/image" Target="../media/image5.png"/></Relationships>
</file>

<file path=ppt/slides/_rels/slide1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acon.pro/" TargetMode="External"/><Relationship Id="rId7" Type="http://schemas.openxmlformats.org/officeDocument/2006/relationships/hyperlink" Target="https://t.me/+Io3GJMU5Q4phYTA6"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hyperlink" Target="https://t.me/NikitaChulochnikov" TargetMode="External"/><Relationship Id="rId5" Type="http://schemas.openxmlformats.org/officeDocument/2006/relationships/hyperlink" Target="https://vk.com/nikita_chulochnikov" TargetMode="External"/><Relationship Id="rId4" Type="http://schemas.openxmlformats.org/officeDocument/2006/relationships/hyperlink" Target="mailto:chulochnikov@acon.pro" TargetMode="External"/><Relationship Id="rId9" Type="http://schemas.openxmlformats.org/officeDocument/2006/relationships/image" Target="../media/image5.png"/></Relationships>
</file>

<file path=ppt/slides/_rels/slide1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acon.pro/" TargetMode="External"/><Relationship Id="rId7" Type="http://schemas.openxmlformats.org/officeDocument/2006/relationships/hyperlink" Target="https://t.me/+Io3GJMU5Q4phYTA6"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hyperlink" Target="https://t.me/NikitaChulochnikov" TargetMode="External"/><Relationship Id="rId5" Type="http://schemas.openxmlformats.org/officeDocument/2006/relationships/hyperlink" Target="https://vk.com/nikita_chulochnikov" TargetMode="External"/><Relationship Id="rId4" Type="http://schemas.openxmlformats.org/officeDocument/2006/relationships/hyperlink" Target="mailto:chulochnikov@acon.pro" TargetMode="External"/><Relationship Id="rId9" Type="http://schemas.openxmlformats.org/officeDocument/2006/relationships/image" Target="../media/image5.png"/></Relationships>
</file>

<file path=ppt/slides/_rels/slide18.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s://t.me/acon_fm_cleaning" TargetMode="External"/><Relationship Id="rId7" Type="http://schemas.openxmlformats.org/officeDocument/2006/relationships/hyperlink" Target="https://t.me/NikitaChulochnikov" TargetMode="External"/><Relationship Id="rId2" Type="http://schemas.openxmlformats.org/officeDocument/2006/relationships/hyperlink" Target="https://t.me/+Io3GJMU5Q4phYTA6" TargetMode="External"/><Relationship Id="rId1" Type="http://schemas.openxmlformats.org/officeDocument/2006/relationships/slideLayout" Target="../slideLayouts/slideLayout5.xml"/><Relationship Id="rId6" Type="http://schemas.openxmlformats.org/officeDocument/2006/relationships/hyperlink" Target="mailto:chulochnikov@acon.pro" TargetMode="External"/><Relationship Id="rId5" Type="http://schemas.openxmlformats.org/officeDocument/2006/relationships/hyperlink" Target="https://okron.ru/articles/categories/50" TargetMode="External"/><Relationship Id="rId4" Type="http://schemas.openxmlformats.org/officeDocument/2006/relationships/hyperlink" Target="http://www.acon.pro/" TargetMode="External"/><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acon.pro/" TargetMode="External"/><Relationship Id="rId7" Type="http://schemas.openxmlformats.org/officeDocument/2006/relationships/hyperlink" Target="https://t.me/+Io3GJMU5Q4phYTA6"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hyperlink" Target="https://t.me/NikitaChulochnikov" TargetMode="External"/><Relationship Id="rId5" Type="http://schemas.openxmlformats.org/officeDocument/2006/relationships/hyperlink" Target="https://vk.com/nikita_chulochnikov" TargetMode="External"/><Relationship Id="rId4" Type="http://schemas.openxmlformats.org/officeDocument/2006/relationships/hyperlink" Target="mailto:chulochnikov@acon.pro" TargetMode="External"/><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acon.pro/" TargetMode="External"/><Relationship Id="rId7" Type="http://schemas.openxmlformats.org/officeDocument/2006/relationships/hyperlink" Target="https://t.me/+Io3GJMU5Q4phYTA6"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hyperlink" Target="https://t.me/NikitaChulochnikov" TargetMode="External"/><Relationship Id="rId5" Type="http://schemas.openxmlformats.org/officeDocument/2006/relationships/hyperlink" Target="https://vk.com/nikita_chulochnikov" TargetMode="External"/><Relationship Id="rId10" Type="http://schemas.openxmlformats.org/officeDocument/2006/relationships/image" Target="../media/image6.png"/><Relationship Id="rId4" Type="http://schemas.openxmlformats.org/officeDocument/2006/relationships/hyperlink" Target="mailto:chulochnikov@acon.pro" TargetMode="External"/><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hyperlink" Target="https://t.me/+Io3GJMU5Q4phYTA6" TargetMode="External"/><Relationship Id="rId3" Type="http://schemas.openxmlformats.org/officeDocument/2006/relationships/image" Target="../media/image1.png"/><Relationship Id="rId7" Type="http://schemas.openxmlformats.org/officeDocument/2006/relationships/hyperlink" Target="https://t.me/NikitaChulochnikov" TargetMode="External"/><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hyperlink" Target="https://vk.com/nikita_chulochnikov" TargetMode="External"/><Relationship Id="rId5" Type="http://schemas.openxmlformats.org/officeDocument/2006/relationships/hyperlink" Target="mailto:chulochnikov@acon.pro" TargetMode="External"/><Relationship Id="rId10" Type="http://schemas.openxmlformats.org/officeDocument/2006/relationships/image" Target="../media/image5.png"/><Relationship Id="rId4" Type="http://schemas.openxmlformats.org/officeDocument/2006/relationships/hyperlink" Target="http://www.acon.pro/" TargetMode="External"/><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acon.pro/" TargetMode="External"/><Relationship Id="rId7" Type="http://schemas.openxmlformats.org/officeDocument/2006/relationships/hyperlink" Target="https://t.me/+Io3GJMU5Q4phYTA6"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hyperlink" Target="https://t.me/NikitaChulochnikov" TargetMode="External"/><Relationship Id="rId5" Type="http://schemas.openxmlformats.org/officeDocument/2006/relationships/hyperlink" Target="https://vk.com/nikita_chulochnikov" TargetMode="External"/><Relationship Id="rId10" Type="http://schemas.openxmlformats.org/officeDocument/2006/relationships/image" Target="../media/image8.png"/><Relationship Id="rId4" Type="http://schemas.openxmlformats.org/officeDocument/2006/relationships/hyperlink" Target="mailto:chulochnikov@acon.pro" TargetMode="External"/><Relationship Id="rId9"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acon.pro/" TargetMode="External"/><Relationship Id="rId7" Type="http://schemas.openxmlformats.org/officeDocument/2006/relationships/hyperlink" Target="https://t.me/+Io3GJMU5Q4phYTA6"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hyperlink" Target="https://t.me/NikitaChulochnikov" TargetMode="External"/><Relationship Id="rId5" Type="http://schemas.openxmlformats.org/officeDocument/2006/relationships/hyperlink" Target="https://vk.com/nikita_chulochnikov" TargetMode="External"/><Relationship Id="rId4" Type="http://schemas.openxmlformats.org/officeDocument/2006/relationships/hyperlink" Target="mailto:chulochnikov@acon.pro" TargetMode="External"/><Relationship Id="rId9"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acon.pro/" TargetMode="External"/><Relationship Id="rId7" Type="http://schemas.openxmlformats.org/officeDocument/2006/relationships/hyperlink" Target="https://t.me/+Io3GJMU5Q4phYTA6"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hyperlink" Target="https://t.me/NikitaChulochnikov" TargetMode="External"/><Relationship Id="rId5" Type="http://schemas.openxmlformats.org/officeDocument/2006/relationships/hyperlink" Target="https://vk.com/nikita_chulochnikov" TargetMode="External"/><Relationship Id="rId10" Type="http://schemas.openxmlformats.org/officeDocument/2006/relationships/image" Target="../media/image9.png"/><Relationship Id="rId4" Type="http://schemas.openxmlformats.org/officeDocument/2006/relationships/hyperlink" Target="mailto:chulochnikov@acon.pro" TargetMode="External"/><Relationship Id="rId9"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acon.pro/" TargetMode="External"/><Relationship Id="rId7" Type="http://schemas.openxmlformats.org/officeDocument/2006/relationships/hyperlink" Target="https://t.me/+Io3GJMU5Q4phYTA6"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hyperlink" Target="https://t.me/NikitaChulochnikov" TargetMode="External"/><Relationship Id="rId5" Type="http://schemas.openxmlformats.org/officeDocument/2006/relationships/hyperlink" Target="https://vk.com/nikita_chulochnikov" TargetMode="External"/><Relationship Id="rId4" Type="http://schemas.openxmlformats.org/officeDocument/2006/relationships/hyperlink" Target="mailto:chulochnikov@acon.pro" TargetMode="External"/><Relationship Id="rId9"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www.acon.pro/" TargetMode="External"/><Relationship Id="rId7" Type="http://schemas.openxmlformats.org/officeDocument/2006/relationships/hyperlink" Target="https://t.me/+Io3GJMU5Q4phYTA6"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hyperlink" Target="https://t.me/NikitaChulochnikov" TargetMode="External"/><Relationship Id="rId5" Type="http://schemas.openxmlformats.org/officeDocument/2006/relationships/hyperlink" Target="https://vk.com/nikita_chulochnikov" TargetMode="External"/><Relationship Id="rId10" Type="http://schemas.openxmlformats.org/officeDocument/2006/relationships/image" Target="../media/image10.emf"/><Relationship Id="rId4" Type="http://schemas.openxmlformats.org/officeDocument/2006/relationships/hyperlink" Target="mailto:chulochnikov@acon.pro"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2"/>
            <a:ext cx="10692003" cy="2384996"/>
          </a:xfrm>
          <a:prstGeom prst="rect">
            <a:avLst/>
          </a:prstGeom>
          <a:blipFill>
            <a:blip r:embed="rId2" cstate="print"/>
            <a:stretch>
              <a:fillRect/>
            </a:stretch>
          </a:blipFill>
        </p:spPr>
        <p:txBody>
          <a:bodyPr wrap="square" lIns="0" tIns="0" rIns="0" bIns="0" rtlCol="0"/>
          <a:lstStyle/>
          <a:p>
            <a:endParaRPr/>
          </a:p>
        </p:txBody>
      </p:sp>
      <p:sp>
        <p:nvSpPr>
          <p:cNvPr id="8" name="object 8"/>
          <p:cNvSpPr txBox="1"/>
          <p:nvPr/>
        </p:nvSpPr>
        <p:spPr>
          <a:xfrm>
            <a:off x="1172927" y="2028825"/>
            <a:ext cx="8609899" cy="2908489"/>
          </a:xfrm>
          <a:prstGeom prst="rect">
            <a:avLst/>
          </a:prstGeom>
        </p:spPr>
        <p:txBody>
          <a:bodyPr vert="horz" wrap="square" lIns="0" tIns="0" rIns="0" bIns="0" rtlCol="0">
            <a:spAutoFit/>
          </a:bodyPr>
          <a:lstStyle/>
          <a:p>
            <a:pPr marL="12700" marR="5080" algn="ctr">
              <a:lnSpc>
                <a:spcPts val="2980"/>
              </a:lnSpc>
              <a:spcBef>
                <a:spcPts val="1200"/>
              </a:spcBef>
              <a:spcAft>
                <a:spcPts val="1200"/>
              </a:spcAft>
            </a:pPr>
            <a:r>
              <a:rPr lang="ru-RU" sz="5000" b="1" spc="-100" dirty="0" smtClean="0">
                <a:solidFill>
                  <a:srgbClr val="A01871"/>
                </a:solidFill>
                <a:latin typeface="+mj-lt"/>
                <a:cs typeface="Palatino Linotype"/>
              </a:rPr>
              <a:t>Аналитическое исследование</a:t>
            </a:r>
          </a:p>
          <a:p>
            <a:pPr marL="12700" marR="5080" algn="ctr">
              <a:lnSpc>
                <a:spcPct val="90000"/>
              </a:lnSpc>
              <a:spcBef>
                <a:spcPts val="1200"/>
              </a:spcBef>
              <a:spcAft>
                <a:spcPts val="1200"/>
              </a:spcAft>
            </a:pPr>
            <a:r>
              <a:rPr lang="ru-RU" sz="4000" b="1" spc="-100" dirty="0" smtClean="0">
                <a:solidFill>
                  <a:srgbClr val="A01871"/>
                </a:solidFill>
                <a:latin typeface="+mj-lt"/>
                <a:cs typeface="Palatino Linotype"/>
              </a:rPr>
              <a:t>«Тарифы </a:t>
            </a:r>
            <a:r>
              <a:rPr lang="ru-RU" sz="4000" b="1" spc="-100" dirty="0">
                <a:solidFill>
                  <a:srgbClr val="A01871"/>
                </a:solidFill>
                <a:latin typeface="+mj-lt"/>
                <a:cs typeface="Palatino Linotype"/>
              </a:rPr>
              <a:t>на жилищные услуги для населения по регионам РФ в 2020-2024 годах: </a:t>
            </a:r>
            <a:r>
              <a:rPr lang="ru-RU" sz="4000" b="1" spc="-100" dirty="0" smtClean="0">
                <a:solidFill>
                  <a:srgbClr val="A01871"/>
                </a:solidFill>
                <a:latin typeface="+mj-lt"/>
                <a:cs typeface="Palatino Linotype"/>
              </a:rPr>
              <a:t>темпы </a:t>
            </a:r>
            <a:r>
              <a:rPr lang="ru-RU" sz="4000" b="1" spc="-100" dirty="0">
                <a:solidFill>
                  <a:srgbClr val="A01871"/>
                </a:solidFill>
                <a:latin typeface="+mj-lt"/>
                <a:cs typeface="Palatino Linotype"/>
              </a:rPr>
              <a:t>роста, индексация, динамика»</a:t>
            </a:r>
          </a:p>
        </p:txBody>
      </p:sp>
      <p:sp>
        <p:nvSpPr>
          <p:cNvPr id="9" name="object 9"/>
          <p:cNvSpPr txBox="1"/>
          <p:nvPr/>
        </p:nvSpPr>
        <p:spPr>
          <a:xfrm>
            <a:off x="3704054" y="6330645"/>
            <a:ext cx="3547646" cy="818173"/>
          </a:xfrm>
          <a:prstGeom prst="rect">
            <a:avLst/>
          </a:prstGeom>
        </p:spPr>
        <p:txBody>
          <a:bodyPr vert="horz" wrap="square" lIns="0" tIns="0" rIns="0" bIns="0" rtlCol="0">
            <a:spAutoFit/>
          </a:bodyPr>
          <a:lstStyle/>
          <a:p>
            <a:pPr marL="12700" marR="5080" algn="ctr">
              <a:lnSpc>
                <a:spcPts val="1600"/>
              </a:lnSpc>
            </a:pPr>
            <a:r>
              <a:rPr sz="1400" spc="-100" dirty="0">
                <a:solidFill>
                  <a:srgbClr val="6D6E71"/>
                </a:solidFill>
                <a:latin typeface="+mj-lt"/>
                <a:cs typeface="Calibri"/>
              </a:rPr>
              <a:t>АССОЦИАЦИЯ КОМПАНИЙ,  ОБСЛУЖИВАЮЩИХ  НЕДВИЖИМОСТЬ  (АКОН</a:t>
            </a:r>
            <a:r>
              <a:rPr sz="1400" dirty="0">
                <a:solidFill>
                  <a:srgbClr val="6D6E71"/>
                </a:solidFill>
                <a:latin typeface="+mj-lt"/>
                <a:cs typeface="Calibri"/>
              </a:rPr>
              <a:t>)</a:t>
            </a:r>
            <a:endParaRPr sz="1400" dirty="0">
              <a:latin typeface="+mj-lt"/>
              <a:cs typeface="Calibri"/>
            </a:endParaRPr>
          </a:p>
          <a:p>
            <a:pPr>
              <a:lnSpc>
                <a:spcPct val="100000"/>
              </a:lnSpc>
              <a:spcBef>
                <a:spcPts val="43"/>
              </a:spcBef>
            </a:pPr>
            <a:endParaRPr sz="1250" dirty="0">
              <a:latin typeface="+mj-lt"/>
              <a:cs typeface="Times New Roman"/>
            </a:endParaRPr>
          </a:p>
          <a:p>
            <a:pPr algn="ctr">
              <a:lnSpc>
                <a:spcPct val="100000"/>
              </a:lnSpc>
            </a:pPr>
            <a:r>
              <a:rPr lang="ru-RU" sz="1400" b="1" dirty="0" smtClean="0">
                <a:solidFill>
                  <a:srgbClr val="6D6E71"/>
                </a:solidFill>
                <a:latin typeface="+mj-lt"/>
                <a:cs typeface="Palatino Linotype"/>
              </a:rPr>
              <a:t>20 ноября  </a:t>
            </a:r>
            <a:r>
              <a:rPr sz="1400" b="1" dirty="0" smtClean="0">
                <a:solidFill>
                  <a:srgbClr val="6D6E71"/>
                </a:solidFill>
                <a:latin typeface="+mj-lt"/>
                <a:cs typeface="Palatino Linotype"/>
              </a:rPr>
              <a:t>20</a:t>
            </a:r>
            <a:r>
              <a:rPr lang="ru-RU" sz="1400" b="1" dirty="0" smtClean="0">
                <a:solidFill>
                  <a:srgbClr val="6D6E71"/>
                </a:solidFill>
                <a:latin typeface="+mj-lt"/>
                <a:cs typeface="Palatino Linotype"/>
              </a:rPr>
              <a:t>24</a:t>
            </a:r>
            <a:endParaRPr sz="1400" dirty="0">
              <a:latin typeface="+mj-lt"/>
              <a:cs typeface="Palatino Linotype"/>
            </a:endParaRPr>
          </a:p>
        </p:txBody>
      </p:sp>
      <p:sp>
        <p:nvSpPr>
          <p:cNvPr id="10" name="object 10"/>
          <p:cNvSpPr/>
          <p:nvPr/>
        </p:nvSpPr>
        <p:spPr>
          <a:xfrm>
            <a:off x="4830030" y="5562005"/>
            <a:ext cx="1031939" cy="607170"/>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2"/>
            <a:ext cx="10692003" cy="305993"/>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457200" y="6981825"/>
            <a:ext cx="9777730" cy="0"/>
          </a:xfrm>
          <a:custGeom>
            <a:avLst/>
            <a:gdLst/>
            <a:ahLst/>
            <a:cxnLst/>
            <a:rect l="l" t="t" r="r" b="b"/>
            <a:pathLst>
              <a:path w="9777730">
                <a:moveTo>
                  <a:pt x="0" y="0"/>
                </a:moveTo>
                <a:lnTo>
                  <a:pt x="9777603" y="0"/>
                </a:lnTo>
              </a:path>
            </a:pathLst>
          </a:custGeom>
          <a:ln w="63500">
            <a:solidFill>
              <a:srgbClr val="D1D3D4"/>
            </a:solidFill>
          </a:ln>
        </p:spPr>
        <p:txBody>
          <a:bodyPr wrap="square" lIns="0" tIns="0" rIns="0" bIns="0" rtlCol="0"/>
          <a:lstStyle/>
          <a:p>
            <a:endParaRPr/>
          </a:p>
        </p:txBody>
      </p:sp>
      <p:sp>
        <p:nvSpPr>
          <p:cNvPr id="37" name="object 37"/>
          <p:cNvSpPr/>
          <p:nvPr/>
        </p:nvSpPr>
        <p:spPr>
          <a:xfrm>
            <a:off x="5216035"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39" name="object 39"/>
          <p:cNvSpPr/>
          <p:nvPr/>
        </p:nvSpPr>
        <p:spPr>
          <a:xfrm>
            <a:off x="5303957"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45" name="object 45"/>
          <p:cNvSpPr/>
          <p:nvPr/>
        </p:nvSpPr>
        <p:spPr>
          <a:xfrm>
            <a:off x="8190206"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7" name="object 47"/>
          <p:cNvSpPr/>
          <p:nvPr/>
        </p:nvSpPr>
        <p:spPr>
          <a:xfrm>
            <a:off x="8336857"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9" name="object 49"/>
          <p:cNvSpPr/>
          <p:nvPr/>
        </p:nvSpPr>
        <p:spPr>
          <a:xfrm>
            <a:off x="10054803" y="532810"/>
            <a:ext cx="360045" cy="360045"/>
          </a:xfrm>
          <a:custGeom>
            <a:avLst/>
            <a:gdLst/>
            <a:ahLst/>
            <a:cxnLst/>
            <a:rect l="l" t="t" r="r" b="b"/>
            <a:pathLst>
              <a:path w="360045" h="360044">
                <a:moveTo>
                  <a:pt x="179997" y="0"/>
                </a:moveTo>
                <a:lnTo>
                  <a:pt x="132144" y="6429"/>
                </a:lnTo>
                <a:lnTo>
                  <a:pt x="89146" y="24573"/>
                </a:lnTo>
                <a:lnTo>
                  <a:pt x="52717" y="52717"/>
                </a:lnTo>
                <a:lnTo>
                  <a:pt x="24573" y="89146"/>
                </a:lnTo>
                <a:lnTo>
                  <a:pt x="6429" y="132144"/>
                </a:lnTo>
                <a:lnTo>
                  <a:pt x="0" y="179997"/>
                </a:lnTo>
                <a:lnTo>
                  <a:pt x="6429" y="227845"/>
                </a:lnTo>
                <a:lnTo>
                  <a:pt x="24573" y="270842"/>
                </a:lnTo>
                <a:lnTo>
                  <a:pt x="52717" y="307271"/>
                </a:lnTo>
                <a:lnTo>
                  <a:pt x="89146" y="335417"/>
                </a:lnTo>
                <a:lnTo>
                  <a:pt x="132144" y="353564"/>
                </a:lnTo>
                <a:lnTo>
                  <a:pt x="179997" y="359994"/>
                </a:lnTo>
                <a:lnTo>
                  <a:pt x="227849" y="353564"/>
                </a:lnTo>
                <a:lnTo>
                  <a:pt x="270847" y="335417"/>
                </a:lnTo>
                <a:lnTo>
                  <a:pt x="307276" y="307271"/>
                </a:lnTo>
                <a:lnTo>
                  <a:pt x="335420" y="270842"/>
                </a:lnTo>
                <a:lnTo>
                  <a:pt x="353564" y="227845"/>
                </a:lnTo>
                <a:lnTo>
                  <a:pt x="359994" y="179997"/>
                </a:lnTo>
                <a:lnTo>
                  <a:pt x="353564" y="132144"/>
                </a:lnTo>
                <a:lnTo>
                  <a:pt x="335420" y="89146"/>
                </a:lnTo>
                <a:lnTo>
                  <a:pt x="307276" y="52717"/>
                </a:lnTo>
                <a:lnTo>
                  <a:pt x="270847" y="24573"/>
                </a:lnTo>
                <a:lnTo>
                  <a:pt x="227849" y="6429"/>
                </a:lnTo>
                <a:lnTo>
                  <a:pt x="179997" y="0"/>
                </a:lnTo>
                <a:close/>
              </a:path>
            </a:pathLst>
          </a:custGeom>
          <a:solidFill>
            <a:srgbClr val="939598"/>
          </a:solidFill>
        </p:spPr>
        <p:txBody>
          <a:bodyPr wrap="square" lIns="0" tIns="0" rIns="0" bIns="0" rtlCol="0"/>
          <a:lstStyle/>
          <a:p>
            <a:endParaRPr/>
          </a:p>
        </p:txBody>
      </p:sp>
      <p:sp>
        <p:nvSpPr>
          <p:cNvPr id="50" name="object 50"/>
          <p:cNvSpPr txBox="1"/>
          <p:nvPr/>
        </p:nvSpPr>
        <p:spPr>
          <a:xfrm>
            <a:off x="10054803" y="569930"/>
            <a:ext cx="360045" cy="276999"/>
          </a:xfrm>
          <a:prstGeom prst="rect">
            <a:avLst/>
          </a:prstGeom>
        </p:spPr>
        <p:txBody>
          <a:bodyPr vert="horz" wrap="square" lIns="0" tIns="0" rIns="0" bIns="0" rtlCol="0">
            <a:spAutoFit/>
          </a:bodyPr>
          <a:lstStyle/>
          <a:p>
            <a:pPr marL="12700">
              <a:lnSpc>
                <a:spcPct val="100000"/>
              </a:lnSpc>
            </a:pPr>
            <a:r>
              <a:rPr lang="en-US" b="1" i="1" spc="45" dirty="0" smtClean="0">
                <a:solidFill>
                  <a:srgbClr val="FFFFFF"/>
                </a:solidFill>
                <a:latin typeface="Trebuchet MS"/>
                <a:cs typeface="Trebuchet MS"/>
              </a:rPr>
              <a:t>10</a:t>
            </a:r>
            <a:endParaRPr sz="1800" dirty="0">
              <a:latin typeface="Trebuchet MS"/>
              <a:cs typeface="Trebuchet MS"/>
            </a:endParaRPr>
          </a:p>
        </p:txBody>
      </p:sp>
      <p:sp>
        <p:nvSpPr>
          <p:cNvPr id="52" name="object 51"/>
          <p:cNvSpPr txBox="1"/>
          <p:nvPr/>
        </p:nvSpPr>
        <p:spPr>
          <a:xfrm>
            <a:off x="622194" y="1073721"/>
            <a:ext cx="9612631" cy="269304"/>
          </a:xfrm>
          <a:prstGeom prst="rect">
            <a:avLst/>
          </a:prstGeom>
        </p:spPr>
        <p:txBody>
          <a:bodyPr vert="horz" wrap="square" lIns="0" tIns="0" rIns="0" bIns="0" rtlCol="0">
            <a:spAutoFit/>
          </a:bodyPr>
          <a:lstStyle/>
          <a:p>
            <a:pPr marL="12700" algn="ctr">
              <a:lnSpc>
                <a:spcPts val="2080"/>
              </a:lnSpc>
            </a:pPr>
            <a:r>
              <a:rPr lang="ru-RU" b="1" dirty="0" smtClean="0">
                <a:solidFill>
                  <a:srgbClr val="A01871"/>
                </a:solidFill>
                <a:latin typeface="Arial Narrow" panose="020B0606020202030204" pitchFamily="34" charset="0"/>
                <a:cs typeface="Arial" panose="020B0604020202020204" pitchFamily="34" charset="0"/>
              </a:rPr>
              <a:t>Таблица</a:t>
            </a:r>
            <a:r>
              <a:rPr lang="en-US" b="1" dirty="0" smtClean="0">
                <a:solidFill>
                  <a:srgbClr val="A01871"/>
                </a:solidFill>
                <a:latin typeface="Arial Narrow" panose="020B0606020202030204" pitchFamily="34" charset="0"/>
                <a:cs typeface="Arial" panose="020B0604020202020204" pitchFamily="34" charset="0"/>
              </a:rPr>
              <a:t> </a:t>
            </a:r>
            <a:r>
              <a:rPr lang="ru-RU" b="1" dirty="0" smtClean="0">
                <a:solidFill>
                  <a:srgbClr val="A01871"/>
                </a:solidFill>
                <a:latin typeface="Arial Narrow" panose="020B0606020202030204" pitchFamily="34" charset="0"/>
                <a:cs typeface="Arial" panose="020B0604020202020204" pitchFamily="34" charset="0"/>
              </a:rPr>
              <a:t>№</a:t>
            </a:r>
            <a:r>
              <a:rPr lang="ru-RU" b="1" dirty="0" smtClean="0">
                <a:solidFill>
                  <a:srgbClr val="A01871"/>
                </a:solidFill>
                <a:latin typeface="Arial Narrow" panose="020B0606020202030204" pitchFamily="34" charset="0"/>
                <a:cs typeface="Arial" panose="020B0604020202020204" pitchFamily="34" charset="0"/>
              </a:rPr>
              <a:t>4 </a:t>
            </a:r>
            <a:r>
              <a:rPr lang="ru-RU" b="1" dirty="0">
                <a:solidFill>
                  <a:srgbClr val="A01871"/>
                </a:solidFill>
                <a:latin typeface="Arial Narrow" panose="020B0606020202030204" pitchFamily="34" charset="0"/>
                <a:cs typeface="Arial" panose="020B0604020202020204" pitchFamily="34" charset="0"/>
              </a:rPr>
              <a:t>Топ 10 регионов по совокупному росту </a:t>
            </a:r>
            <a:r>
              <a:rPr lang="ru-RU" b="1" dirty="0" smtClean="0">
                <a:solidFill>
                  <a:srgbClr val="A01871"/>
                </a:solidFill>
                <a:latin typeface="Arial Narrow" panose="020B0606020202030204" pitchFamily="34" charset="0"/>
                <a:cs typeface="Arial" panose="020B0604020202020204" pitchFamily="34" charset="0"/>
              </a:rPr>
              <a:t>Содержания и </a:t>
            </a:r>
            <a:r>
              <a:rPr lang="ru-RU" b="1" dirty="0">
                <a:solidFill>
                  <a:srgbClr val="A01871"/>
                </a:solidFill>
                <a:latin typeface="Arial Narrow" panose="020B0606020202030204" pitchFamily="34" charset="0"/>
                <a:cs typeface="Arial" panose="020B0604020202020204" pitchFamily="34" charset="0"/>
              </a:rPr>
              <a:t>ремонта с 2020 по 2024</a:t>
            </a:r>
          </a:p>
        </p:txBody>
      </p:sp>
      <p:sp>
        <p:nvSpPr>
          <p:cNvPr id="12" name="Прямоугольник 11"/>
          <p:cNvSpPr/>
          <p:nvPr/>
        </p:nvSpPr>
        <p:spPr>
          <a:xfrm>
            <a:off x="333776" y="7040053"/>
            <a:ext cx="9708918" cy="400110"/>
          </a:xfrm>
          <a:prstGeom prst="rect">
            <a:avLst/>
          </a:prstGeom>
        </p:spPr>
        <p:txBody>
          <a:bodyPr wrap="square">
            <a:spAutoFit/>
          </a:bodyPr>
          <a:lstStyle/>
          <a:p>
            <a:r>
              <a:rPr lang="ru-RU" sz="1000" b="1" dirty="0" smtClean="0"/>
              <a:t>Ассоциация АКОН, 117105</a:t>
            </a:r>
            <a:r>
              <a:rPr lang="ru-RU" sz="1000" b="1" dirty="0"/>
              <a:t>, г. Москва, ул. </a:t>
            </a:r>
            <a:r>
              <a:rPr lang="ru-RU" sz="1000" b="1" dirty="0" err="1"/>
              <a:t>Нагатинская</a:t>
            </a:r>
            <a:r>
              <a:rPr lang="ru-RU" sz="1000" b="1" dirty="0"/>
              <a:t>, д. 3А, стр. 2, этаж </a:t>
            </a:r>
            <a:r>
              <a:rPr lang="ru-RU" sz="1000" b="1" dirty="0" smtClean="0"/>
              <a:t>3; Сайт: </a:t>
            </a:r>
            <a:r>
              <a:rPr lang="en-US" sz="1000" b="1" dirty="0" smtClean="0">
                <a:hlinkClick r:id="rId3"/>
              </a:rPr>
              <a:t>www.acon.pro</a:t>
            </a:r>
            <a:r>
              <a:rPr lang="ru-RU" sz="1000" b="1" dirty="0" smtClean="0"/>
              <a:t>  Почта: </a:t>
            </a:r>
            <a:r>
              <a:rPr lang="en-US" sz="1000" b="1" dirty="0" smtClean="0">
                <a:hlinkClick r:id="rId4"/>
              </a:rPr>
              <a:t>chulochnikov@acon.pro</a:t>
            </a:r>
            <a:r>
              <a:rPr lang="ru-RU" sz="1000" b="1" dirty="0" smtClean="0"/>
              <a:t>; </a:t>
            </a:r>
          </a:p>
          <a:p>
            <a:r>
              <a:rPr lang="en-US" sz="1000" b="1" dirty="0" smtClean="0">
                <a:hlinkClick r:id="rId5"/>
              </a:rPr>
              <a:t>https://vk.com/nikita_chulochnikov</a:t>
            </a:r>
            <a:r>
              <a:rPr lang="ru-RU" sz="1000" b="1" dirty="0" smtClean="0"/>
              <a:t> (ВК)</a:t>
            </a:r>
            <a:r>
              <a:rPr lang="en-US" sz="1000" b="1" dirty="0" smtClean="0"/>
              <a:t> </a:t>
            </a:r>
            <a:r>
              <a:rPr lang="en-US" sz="1000" b="1" dirty="0" smtClean="0">
                <a:cs typeface="Trebuchet MS"/>
                <a:hlinkClick r:id="rId6"/>
              </a:rPr>
              <a:t>https://t.me/NikitaChulochnikov</a:t>
            </a:r>
            <a:r>
              <a:rPr lang="ru-RU" sz="1000" b="1" dirty="0" smtClean="0">
                <a:cs typeface="Trebuchet MS"/>
              </a:rPr>
              <a:t>  </a:t>
            </a:r>
            <a:r>
              <a:rPr lang="en-US" sz="1000" b="1" dirty="0" smtClean="0">
                <a:cs typeface="Trebuchet MS"/>
              </a:rPr>
              <a:t>(</a:t>
            </a:r>
            <a:r>
              <a:rPr lang="ru-RU" sz="1000" b="1" dirty="0" err="1" smtClean="0">
                <a:cs typeface="Trebuchet MS"/>
              </a:rPr>
              <a:t>Телеграм</a:t>
            </a:r>
            <a:r>
              <a:rPr lang="en-US" sz="1000" b="1" dirty="0" smtClean="0">
                <a:cs typeface="Trebuchet MS"/>
              </a:rPr>
              <a:t>)</a:t>
            </a:r>
            <a:r>
              <a:rPr lang="ru-RU" sz="1000" b="1" dirty="0" smtClean="0">
                <a:cs typeface="Trebuchet MS"/>
              </a:rPr>
              <a:t> </a:t>
            </a:r>
            <a:r>
              <a:rPr lang="ru-RU" sz="1000" b="1" dirty="0" smtClean="0"/>
              <a:t> Экспертная группа Ассоциации АКОН в </a:t>
            </a:r>
            <a:r>
              <a:rPr lang="ru-RU" sz="1000" b="1" dirty="0" err="1" smtClean="0"/>
              <a:t>Телеграм</a:t>
            </a:r>
            <a:r>
              <a:rPr lang="ru-RU" sz="1000" b="1" dirty="0" smtClean="0"/>
              <a:t> </a:t>
            </a:r>
            <a:r>
              <a:rPr lang="ru-RU" sz="1000" b="1" u="sng" dirty="0" smtClean="0">
                <a:hlinkClick r:id="rId7"/>
              </a:rPr>
              <a:t>https://t.me/+Io3GJMU5Q4phYTA6</a:t>
            </a:r>
            <a:endParaRPr lang="ru-RU" sz="1000" b="1" dirty="0"/>
          </a:p>
        </p:txBody>
      </p:sp>
      <p:pic>
        <p:nvPicPr>
          <p:cNvPr id="4" name="Рисунок 3"/>
          <p:cNvPicPr>
            <a:picLocks noChangeAspect="1"/>
          </p:cNvPicPr>
          <p:nvPr/>
        </p:nvPicPr>
        <p:blipFill>
          <a:blip r:embed="rId8"/>
          <a:stretch>
            <a:fillRect/>
          </a:stretch>
        </p:blipFill>
        <p:spPr>
          <a:xfrm>
            <a:off x="192746" y="279271"/>
            <a:ext cx="1352457" cy="795563"/>
          </a:xfrm>
          <a:prstGeom prst="rect">
            <a:avLst/>
          </a:prstGeom>
        </p:spPr>
      </p:pic>
      <p:sp>
        <p:nvSpPr>
          <p:cNvPr id="20" name="object 51"/>
          <p:cNvSpPr txBox="1"/>
          <p:nvPr/>
        </p:nvSpPr>
        <p:spPr>
          <a:xfrm>
            <a:off x="1737949" y="323739"/>
            <a:ext cx="7875951" cy="538609"/>
          </a:xfrm>
          <a:prstGeom prst="rect">
            <a:avLst/>
          </a:prstGeom>
        </p:spPr>
        <p:txBody>
          <a:bodyPr vert="horz" wrap="square" lIns="0" tIns="0" rIns="0" bIns="0" rtlCol="0">
            <a:spAutoFit/>
          </a:bodyPr>
          <a:lstStyle/>
          <a:p>
            <a:pPr marL="12700">
              <a:lnSpc>
                <a:spcPts val="2080"/>
              </a:lnSpc>
            </a:pPr>
            <a:r>
              <a:rPr lang="ru-RU" b="1" dirty="0">
                <a:solidFill>
                  <a:srgbClr val="A01871"/>
                </a:solidFill>
                <a:latin typeface="Arial Narrow" panose="020B0606020202030204" pitchFamily="34" charset="0"/>
                <a:cs typeface="Arial" panose="020B0604020202020204" pitchFamily="34" charset="0"/>
              </a:rPr>
              <a:t>Аналитическое </a:t>
            </a:r>
            <a:r>
              <a:rPr lang="ru-RU" b="1" dirty="0" smtClean="0">
                <a:solidFill>
                  <a:srgbClr val="A01871"/>
                </a:solidFill>
                <a:latin typeface="Arial Narrow" panose="020B0606020202030204" pitchFamily="34" charset="0"/>
                <a:cs typeface="Arial" panose="020B0604020202020204" pitchFamily="34" charset="0"/>
              </a:rPr>
              <a:t>исследование «</a:t>
            </a:r>
            <a:r>
              <a:rPr lang="ru-RU" b="1" dirty="0">
                <a:solidFill>
                  <a:srgbClr val="A01871"/>
                </a:solidFill>
                <a:latin typeface="Arial Narrow" panose="020B0606020202030204" pitchFamily="34" charset="0"/>
                <a:cs typeface="Arial" panose="020B0604020202020204" pitchFamily="34" charset="0"/>
              </a:rPr>
              <a:t>Тарифы на жилищные услуги для населения по регионам РФ в 2020-2024 годах: темпы роста, индексация, динамика»</a:t>
            </a:r>
          </a:p>
        </p:txBody>
      </p:sp>
      <p:pic>
        <p:nvPicPr>
          <p:cNvPr id="5" name="Рисунок 4"/>
          <p:cNvPicPr>
            <a:picLocks noChangeAspect="1"/>
          </p:cNvPicPr>
          <p:nvPr/>
        </p:nvPicPr>
        <p:blipFill>
          <a:blip r:embed="rId9"/>
          <a:stretch>
            <a:fillRect/>
          </a:stretch>
        </p:blipFill>
        <p:spPr>
          <a:xfrm>
            <a:off x="9832173" y="6965587"/>
            <a:ext cx="476641" cy="549042"/>
          </a:xfrm>
          <a:prstGeom prst="rect">
            <a:avLst/>
          </a:prstGeom>
        </p:spPr>
      </p:pic>
      <p:pic>
        <p:nvPicPr>
          <p:cNvPr id="2" name="Рисунок 1"/>
          <p:cNvPicPr>
            <a:picLocks noChangeAspect="1"/>
          </p:cNvPicPr>
          <p:nvPr/>
        </p:nvPicPr>
        <p:blipFill>
          <a:blip r:embed="rId10"/>
          <a:stretch>
            <a:fillRect/>
          </a:stretch>
        </p:blipFill>
        <p:spPr>
          <a:xfrm>
            <a:off x="1954328" y="1343025"/>
            <a:ext cx="6776778" cy="3383388"/>
          </a:xfrm>
          <a:prstGeom prst="rect">
            <a:avLst/>
          </a:prstGeom>
        </p:spPr>
      </p:pic>
      <p:sp>
        <p:nvSpPr>
          <p:cNvPr id="6" name="TextBox 5"/>
          <p:cNvSpPr txBox="1"/>
          <p:nvPr/>
        </p:nvSpPr>
        <p:spPr>
          <a:xfrm>
            <a:off x="388299" y="4702616"/>
            <a:ext cx="10222102" cy="2308324"/>
          </a:xfrm>
          <a:prstGeom prst="rect">
            <a:avLst/>
          </a:prstGeom>
          <a:noFill/>
        </p:spPr>
        <p:txBody>
          <a:bodyPr wrap="square" rtlCol="0">
            <a:spAutoFit/>
          </a:bodyPr>
          <a:lstStyle/>
          <a:p>
            <a:pPr marL="285750" indent="-285750">
              <a:buFont typeface="Arial" panose="020B0604020202020204" pitchFamily="34" charset="0"/>
              <a:buChar char="•"/>
            </a:pPr>
            <a:r>
              <a:rPr lang="ru-RU" b="1" dirty="0">
                <a:latin typeface="Arial Narrow" panose="020B0606020202030204" pitchFamily="34" charset="0"/>
              </a:rPr>
              <a:t>Максимальный темп роста тарифа на Содержание и ремонт с 2020 по 2024 </a:t>
            </a:r>
            <a:r>
              <a:rPr lang="ru-RU" dirty="0">
                <a:latin typeface="Arial Narrow" panose="020B0606020202030204" pitchFamily="34" charset="0"/>
              </a:rPr>
              <a:t>год составляет </a:t>
            </a:r>
            <a:r>
              <a:rPr lang="ru-RU" b="1" dirty="0">
                <a:latin typeface="Arial Narrow" panose="020B0606020202030204" pitchFamily="34" charset="0"/>
              </a:rPr>
              <a:t>52,77%</a:t>
            </a:r>
            <a:r>
              <a:rPr lang="ru-RU" dirty="0">
                <a:latin typeface="Arial Narrow" panose="020B0606020202030204" pitchFamily="34" charset="0"/>
              </a:rPr>
              <a:t> в Курской области. </a:t>
            </a:r>
            <a:endParaRPr lang="en-US" dirty="0" smtClean="0">
              <a:latin typeface="Arial Narrow" panose="020B0606020202030204" pitchFamily="34" charset="0"/>
            </a:endParaRPr>
          </a:p>
          <a:p>
            <a:pPr marL="285750" indent="-285750">
              <a:buFont typeface="Arial" panose="020B0604020202020204" pitchFamily="34" charset="0"/>
              <a:buChar char="•"/>
            </a:pPr>
            <a:r>
              <a:rPr lang="ru-RU" b="1" dirty="0" smtClean="0">
                <a:latin typeface="Arial Narrow" panose="020B0606020202030204" pitchFamily="34" charset="0"/>
              </a:rPr>
              <a:t>Средний </a:t>
            </a:r>
            <a:r>
              <a:rPr lang="ru-RU" b="1" dirty="0">
                <a:latin typeface="Arial Narrow" panose="020B0606020202030204" pitchFamily="34" charset="0"/>
              </a:rPr>
              <a:t>темп роста</a:t>
            </a:r>
            <a:r>
              <a:rPr lang="ru-RU" dirty="0">
                <a:latin typeface="Arial Narrow" panose="020B0606020202030204" pitchFamily="34" charset="0"/>
              </a:rPr>
              <a:t> составляет 14,83%, в 38 регионах темп роста превышает средний. </a:t>
            </a:r>
            <a:endParaRPr lang="en-US" dirty="0" smtClean="0">
              <a:latin typeface="Arial Narrow" panose="020B0606020202030204" pitchFamily="34" charset="0"/>
            </a:endParaRPr>
          </a:p>
          <a:p>
            <a:pPr marL="285750" indent="-285750">
              <a:buFont typeface="Arial" panose="020B0604020202020204" pitchFamily="34" charset="0"/>
              <a:buChar char="•"/>
            </a:pPr>
            <a:r>
              <a:rPr lang="ru-RU" dirty="0" smtClean="0">
                <a:latin typeface="Arial Narrow" panose="020B0606020202030204" pitchFamily="34" charset="0"/>
              </a:rPr>
              <a:t>В </a:t>
            </a:r>
            <a:r>
              <a:rPr lang="ru-RU" dirty="0">
                <a:latin typeface="Arial Narrow" panose="020B0606020202030204" pitchFamily="34" charset="0"/>
              </a:rPr>
              <a:t>3 регионах </a:t>
            </a:r>
            <a:r>
              <a:rPr lang="ru-RU" b="1" dirty="0">
                <a:latin typeface="Arial Narrow" panose="020B0606020202030204" pitchFamily="34" charset="0"/>
              </a:rPr>
              <a:t>рост составил 0%: </a:t>
            </a:r>
            <a:r>
              <a:rPr lang="ru-RU" dirty="0">
                <a:latin typeface="Arial Narrow" panose="020B0606020202030204" pitchFamily="34" charset="0"/>
              </a:rPr>
              <a:t>Республика Алтай, Ямало-Ненецкий </a:t>
            </a:r>
            <a:r>
              <a:rPr lang="ru-RU" dirty="0" smtClean="0">
                <a:latin typeface="Arial Narrow" panose="020B0606020202030204" pitchFamily="34" charset="0"/>
              </a:rPr>
              <a:t>АО, Республика Адыгея. </a:t>
            </a:r>
            <a:endParaRPr lang="en-US" dirty="0" smtClean="0">
              <a:latin typeface="Arial Narrow" panose="020B0606020202030204" pitchFamily="34" charset="0"/>
            </a:endParaRPr>
          </a:p>
          <a:p>
            <a:pPr marL="285750" indent="-285750">
              <a:buFont typeface="Arial" panose="020B0604020202020204" pitchFamily="34" charset="0"/>
              <a:buChar char="•"/>
            </a:pPr>
            <a:r>
              <a:rPr lang="ru-RU" dirty="0" smtClean="0">
                <a:latin typeface="Arial Narrow" panose="020B0606020202030204" pitchFamily="34" charset="0"/>
              </a:rPr>
              <a:t>Также </a:t>
            </a:r>
            <a:r>
              <a:rPr lang="ru-RU" dirty="0">
                <a:latin typeface="Arial Narrow" panose="020B0606020202030204" pitchFamily="34" charset="0"/>
              </a:rPr>
              <a:t>есть 3 региона </a:t>
            </a:r>
            <a:r>
              <a:rPr lang="ru-RU" b="1" dirty="0">
                <a:latin typeface="Arial Narrow" panose="020B0606020202030204" pitchFamily="34" charset="0"/>
              </a:rPr>
              <a:t>с отрицательным совокупным ростом</a:t>
            </a:r>
            <a:r>
              <a:rPr lang="ru-RU" dirty="0">
                <a:latin typeface="Arial Narrow" panose="020B0606020202030204" pitchFamily="34" charset="0"/>
              </a:rPr>
              <a:t>: Ненецкий АО </a:t>
            </a:r>
            <a:r>
              <a:rPr lang="ru-RU" dirty="0" smtClean="0">
                <a:latin typeface="Arial Narrow" panose="020B0606020202030204" pitchFamily="34" charset="0"/>
              </a:rPr>
              <a:t>- </a:t>
            </a:r>
            <a:r>
              <a:rPr lang="ru-RU" dirty="0">
                <a:latin typeface="Arial Narrow" panose="020B0606020202030204" pitchFamily="34" charset="0"/>
              </a:rPr>
              <a:t>0,04%, Хабаровский </a:t>
            </a:r>
            <a:r>
              <a:rPr lang="ru-RU" dirty="0" smtClean="0">
                <a:latin typeface="Arial Narrow" panose="020B0606020202030204" pitchFamily="34" charset="0"/>
              </a:rPr>
              <a:t>край </a:t>
            </a:r>
            <a:r>
              <a:rPr lang="ru-RU" b="1" dirty="0" smtClean="0">
                <a:latin typeface="Arial Narrow" panose="020B0606020202030204" pitchFamily="34" charset="0"/>
              </a:rPr>
              <a:t>- 3,23</a:t>
            </a:r>
            <a:r>
              <a:rPr lang="ru-RU" b="1" dirty="0">
                <a:latin typeface="Arial Narrow" panose="020B0606020202030204" pitchFamily="34" charset="0"/>
              </a:rPr>
              <a:t>%</a:t>
            </a:r>
            <a:r>
              <a:rPr lang="ru-RU" dirty="0">
                <a:latin typeface="Arial Narrow" panose="020B0606020202030204" pitchFamily="34" charset="0"/>
              </a:rPr>
              <a:t>,</a:t>
            </a:r>
            <a:r>
              <a:rPr lang="ru-RU" b="1" dirty="0">
                <a:latin typeface="Arial Narrow" panose="020B0606020202030204" pitchFamily="34" charset="0"/>
              </a:rPr>
              <a:t> </a:t>
            </a:r>
            <a:r>
              <a:rPr lang="ru-RU" dirty="0">
                <a:latin typeface="Arial Narrow" panose="020B0606020202030204" pitchFamily="34" charset="0"/>
              </a:rPr>
              <a:t>Еврейская АО </a:t>
            </a:r>
            <a:r>
              <a:rPr lang="ru-RU" b="1" dirty="0" smtClean="0">
                <a:latin typeface="Arial Narrow" panose="020B0606020202030204" pitchFamily="34" charset="0"/>
              </a:rPr>
              <a:t>- </a:t>
            </a:r>
            <a:r>
              <a:rPr lang="ru-RU" b="1" dirty="0">
                <a:latin typeface="Arial Narrow" panose="020B0606020202030204" pitchFamily="34" charset="0"/>
              </a:rPr>
              <a:t>5,42</a:t>
            </a:r>
            <a:r>
              <a:rPr lang="ru-RU" b="1" dirty="0" smtClean="0">
                <a:latin typeface="Arial Narrow" panose="020B0606020202030204" pitchFamily="34" charset="0"/>
              </a:rPr>
              <a:t>%</a:t>
            </a:r>
            <a:r>
              <a:rPr lang="ru-RU" dirty="0" smtClean="0">
                <a:latin typeface="Arial Narrow" panose="020B0606020202030204" pitchFamily="34" charset="0"/>
              </a:rPr>
              <a:t>.</a:t>
            </a:r>
            <a:endParaRPr lang="en-US" dirty="0" smtClean="0">
              <a:latin typeface="Arial Narrow" panose="020B0606020202030204" pitchFamily="34" charset="0"/>
            </a:endParaRPr>
          </a:p>
          <a:p>
            <a:r>
              <a:rPr lang="ru-RU" dirty="0" smtClean="0">
                <a:latin typeface="Arial Narrow" panose="020B0606020202030204" pitchFamily="34" charset="0"/>
              </a:rPr>
              <a:t>Всего </a:t>
            </a:r>
            <a:r>
              <a:rPr lang="ru-RU" dirty="0">
                <a:latin typeface="Arial Narrow" panose="020B0606020202030204" pitchFamily="34" charset="0"/>
              </a:rPr>
              <a:t>за период с 2020 года по 2024 год было </a:t>
            </a:r>
            <a:r>
              <a:rPr lang="ru-RU" b="1" dirty="0">
                <a:latin typeface="Arial Narrow" panose="020B0606020202030204" pitchFamily="34" charset="0"/>
              </a:rPr>
              <a:t>55</a:t>
            </a:r>
            <a:r>
              <a:rPr lang="ru-RU" dirty="0">
                <a:latin typeface="Arial Narrow" panose="020B0606020202030204" pitchFamily="34" charset="0"/>
              </a:rPr>
              <a:t> нулевых повышений </a:t>
            </a:r>
            <a:r>
              <a:rPr lang="ru-RU" dirty="0" smtClean="0">
                <a:latin typeface="Arial Narrow" panose="020B0606020202030204" pitchFamily="34" charset="0"/>
              </a:rPr>
              <a:t>стоимости </a:t>
            </a:r>
            <a:r>
              <a:rPr lang="ru-RU" dirty="0">
                <a:latin typeface="Arial Narrow" panose="020B0606020202030204" pitchFamily="34" charset="0"/>
              </a:rPr>
              <a:t>на Содержание и ремонт в регионах, а также 26 понижений </a:t>
            </a:r>
            <a:r>
              <a:rPr lang="ru-RU" dirty="0" smtClean="0">
                <a:latin typeface="Arial Narrow" panose="020B0606020202030204" pitchFamily="34" charset="0"/>
              </a:rPr>
              <a:t>стоимости</a:t>
            </a:r>
            <a:r>
              <a:rPr lang="ru-RU" dirty="0" smtClean="0"/>
              <a:t>. </a:t>
            </a:r>
            <a:endParaRPr lang="ru-RU" dirty="0"/>
          </a:p>
        </p:txBody>
      </p:sp>
    </p:spTree>
    <p:extLst>
      <p:ext uri="{BB962C8B-B14F-4D97-AF65-F5344CB8AC3E}">
        <p14:creationId xmlns:p14="http://schemas.microsoft.com/office/powerpoint/2010/main" val="3520732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2"/>
            <a:ext cx="10692003" cy="305993"/>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457200" y="6981825"/>
            <a:ext cx="9777730" cy="0"/>
          </a:xfrm>
          <a:custGeom>
            <a:avLst/>
            <a:gdLst/>
            <a:ahLst/>
            <a:cxnLst/>
            <a:rect l="l" t="t" r="r" b="b"/>
            <a:pathLst>
              <a:path w="9777730">
                <a:moveTo>
                  <a:pt x="0" y="0"/>
                </a:moveTo>
                <a:lnTo>
                  <a:pt x="9777603" y="0"/>
                </a:lnTo>
              </a:path>
            </a:pathLst>
          </a:custGeom>
          <a:ln w="63500">
            <a:solidFill>
              <a:srgbClr val="D1D3D4"/>
            </a:solidFill>
          </a:ln>
        </p:spPr>
        <p:txBody>
          <a:bodyPr wrap="square" lIns="0" tIns="0" rIns="0" bIns="0" rtlCol="0"/>
          <a:lstStyle/>
          <a:p>
            <a:endParaRPr/>
          </a:p>
        </p:txBody>
      </p:sp>
      <p:sp>
        <p:nvSpPr>
          <p:cNvPr id="37" name="object 37"/>
          <p:cNvSpPr/>
          <p:nvPr/>
        </p:nvSpPr>
        <p:spPr>
          <a:xfrm>
            <a:off x="5216035"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39" name="object 39"/>
          <p:cNvSpPr/>
          <p:nvPr/>
        </p:nvSpPr>
        <p:spPr>
          <a:xfrm>
            <a:off x="5303957"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45" name="object 45"/>
          <p:cNvSpPr/>
          <p:nvPr/>
        </p:nvSpPr>
        <p:spPr>
          <a:xfrm>
            <a:off x="8190206"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7" name="object 47"/>
          <p:cNvSpPr/>
          <p:nvPr/>
        </p:nvSpPr>
        <p:spPr>
          <a:xfrm>
            <a:off x="8336857"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9" name="object 49"/>
          <p:cNvSpPr/>
          <p:nvPr/>
        </p:nvSpPr>
        <p:spPr>
          <a:xfrm>
            <a:off x="10054803" y="532810"/>
            <a:ext cx="360045" cy="360045"/>
          </a:xfrm>
          <a:custGeom>
            <a:avLst/>
            <a:gdLst/>
            <a:ahLst/>
            <a:cxnLst/>
            <a:rect l="l" t="t" r="r" b="b"/>
            <a:pathLst>
              <a:path w="360045" h="360044">
                <a:moveTo>
                  <a:pt x="179997" y="0"/>
                </a:moveTo>
                <a:lnTo>
                  <a:pt x="132144" y="6429"/>
                </a:lnTo>
                <a:lnTo>
                  <a:pt x="89146" y="24573"/>
                </a:lnTo>
                <a:lnTo>
                  <a:pt x="52717" y="52717"/>
                </a:lnTo>
                <a:lnTo>
                  <a:pt x="24573" y="89146"/>
                </a:lnTo>
                <a:lnTo>
                  <a:pt x="6429" y="132144"/>
                </a:lnTo>
                <a:lnTo>
                  <a:pt x="0" y="179997"/>
                </a:lnTo>
                <a:lnTo>
                  <a:pt x="6429" y="227845"/>
                </a:lnTo>
                <a:lnTo>
                  <a:pt x="24573" y="270842"/>
                </a:lnTo>
                <a:lnTo>
                  <a:pt x="52717" y="307271"/>
                </a:lnTo>
                <a:lnTo>
                  <a:pt x="89146" y="335417"/>
                </a:lnTo>
                <a:lnTo>
                  <a:pt x="132144" y="353564"/>
                </a:lnTo>
                <a:lnTo>
                  <a:pt x="179997" y="359994"/>
                </a:lnTo>
                <a:lnTo>
                  <a:pt x="227849" y="353564"/>
                </a:lnTo>
                <a:lnTo>
                  <a:pt x="270847" y="335417"/>
                </a:lnTo>
                <a:lnTo>
                  <a:pt x="307276" y="307271"/>
                </a:lnTo>
                <a:lnTo>
                  <a:pt x="335420" y="270842"/>
                </a:lnTo>
                <a:lnTo>
                  <a:pt x="353564" y="227845"/>
                </a:lnTo>
                <a:lnTo>
                  <a:pt x="359994" y="179997"/>
                </a:lnTo>
                <a:lnTo>
                  <a:pt x="353564" y="132144"/>
                </a:lnTo>
                <a:lnTo>
                  <a:pt x="335420" y="89146"/>
                </a:lnTo>
                <a:lnTo>
                  <a:pt x="307276" y="52717"/>
                </a:lnTo>
                <a:lnTo>
                  <a:pt x="270847" y="24573"/>
                </a:lnTo>
                <a:lnTo>
                  <a:pt x="227849" y="6429"/>
                </a:lnTo>
                <a:lnTo>
                  <a:pt x="179997" y="0"/>
                </a:lnTo>
                <a:close/>
              </a:path>
            </a:pathLst>
          </a:custGeom>
          <a:solidFill>
            <a:srgbClr val="939598"/>
          </a:solidFill>
        </p:spPr>
        <p:txBody>
          <a:bodyPr wrap="square" lIns="0" tIns="0" rIns="0" bIns="0" rtlCol="0"/>
          <a:lstStyle/>
          <a:p>
            <a:endParaRPr/>
          </a:p>
        </p:txBody>
      </p:sp>
      <p:sp>
        <p:nvSpPr>
          <p:cNvPr id="50" name="object 50"/>
          <p:cNvSpPr txBox="1"/>
          <p:nvPr/>
        </p:nvSpPr>
        <p:spPr>
          <a:xfrm>
            <a:off x="10054803" y="569930"/>
            <a:ext cx="360045" cy="276999"/>
          </a:xfrm>
          <a:prstGeom prst="rect">
            <a:avLst/>
          </a:prstGeom>
        </p:spPr>
        <p:txBody>
          <a:bodyPr vert="horz" wrap="square" lIns="0" tIns="0" rIns="0" bIns="0" rtlCol="0">
            <a:spAutoFit/>
          </a:bodyPr>
          <a:lstStyle/>
          <a:p>
            <a:pPr marL="12700">
              <a:lnSpc>
                <a:spcPct val="100000"/>
              </a:lnSpc>
            </a:pPr>
            <a:r>
              <a:rPr lang="en-US" b="1" i="1" spc="45" dirty="0" smtClean="0">
                <a:solidFill>
                  <a:srgbClr val="FFFFFF"/>
                </a:solidFill>
                <a:latin typeface="Trebuchet MS"/>
                <a:cs typeface="Trebuchet MS"/>
              </a:rPr>
              <a:t>11</a:t>
            </a:r>
            <a:endParaRPr sz="1800" dirty="0">
              <a:latin typeface="Trebuchet MS"/>
              <a:cs typeface="Trebuchet MS"/>
            </a:endParaRPr>
          </a:p>
        </p:txBody>
      </p:sp>
      <p:sp>
        <p:nvSpPr>
          <p:cNvPr id="52" name="object 51"/>
          <p:cNvSpPr txBox="1"/>
          <p:nvPr/>
        </p:nvSpPr>
        <p:spPr>
          <a:xfrm>
            <a:off x="3774902" y="1718830"/>
            <a:ext cx="3135630" cy="269304"/>
          </a:xfrm>
          <a:prstGeom prst="rect">
            <a:avLst/>
          </a:prstGeom>
        </p:spPr>
        <p:txBody>
          <a:bodyPr vert="horz" wrap="square" lIns="0" tIns="0" rIns="0" bIns="0" rtlCol="0">
            <a:spAutoFit/>
          </a:bodyPr>
          <a:lstStyle/>
          <a:p>
            <a:pPr marL="12700" algn="ctr">
              <a:lnSpc>
                <a:spcPts val="2080"/>
              </a:lnSpc>
            </a:pPr>
            <a:r>
              <a:rPr lang="ru-RU" b="1" dirty="0">
                <a:solidFill>
                  <a:srgbClr val="A01871"/>
                </a:solidFill>
                <a:latin typeface="Arial Narrow" panose="020B0606020202030204" pitchFamily="34" charset="0"/>
                <a:cs typeface="Arial" panose="020B0604020202020204" pitchFamily="34" charset="0"/>
              </a:rPr>
              <a:t>Источники данных</a:t>
            </a:r>
            <a:endParaRPr lang="ru-RU" b="1" dirty="0" smtClean="0">
              <a:solidFill>
                <a:srgbClr val="A01871"/>
              </a:solidFill>
              <a:latin typeface="Arial Narrow" panose="020B0606020202030204" pitchFamily="34" charset="0"/>
              <a:cs typeface="Arial" panose="020B0604020202020204" pitchFamily="34" charset="0"/>
            </a:endParaRPr>
          </a:p>
        </p:txBody>
      </p:sp>
      <p:sp>
        <p:nvSpPr>
          <p:cNvPr id="12" name="Прямоугольник 11"/>
          <p:cNvSpPr/>
          <p:nvPr/>
        </p:nvSpPr>
        <p:spPr>
          <a:xfrm>
            <a:off x="333776" y="7040053"/>
            <a:ext cx="9708918" cy="400110"/>
          </a:xfrm>
          <a:prstGeom prst="rect">
            <a:avLst/>
          </a:prstGeom>
        </p:spPr>
        <p:txBody>
          <a:bodyPr wrap="square">
            <a:spAutoFit/>
          </a:bodyPr>
          <a:lstStyle/>
          <a:p>
            <a:r>
              <a:rPr lang="ru-RU" sz="1000" b="1" dirty="0" smtClean="0"/>
              <a:t>Ассоциация АКОН, 117105</a:t>
            </a:r>
            <a:r>
              <a:rPr lang="ru-RU" sz="1000" b="1" dirty="0"/>
              <a:t>, г. Москва, ул. </a:t>
            </a:r>
            <a:r>
              <a:rPr lang="ru-RU" sz="1000" b="1" dirty="0" err="1"/>
              <a:t>Нагатинская</a:t>
            </a:r>
            <a:r>
              <a:rPr lang="ru-RU" sz="1000" b="1" dirty="0"/>
              <a:t>, д. 3А, стр. 2, этаж </a:t>
            </a:r>
            <a:r>
              <a:rPr lang="ru-RU" sz="1000" b="1" dirty="0" smtClean="0"/>
              <a:t>3; Сайт: </a:t>
            </a:r>
            <a:r>
              <a:rPr lang="en-US" sz="1000" b="1" dirty="0" smtClean="0">
                <a:hlinkClick r:id="rId3"/>
              </a:rPr>
              <a:t>www.acon.pro</a:t>
            </a:r>
            <a:r>
              <a:rPr lang="ru-RU" sz="1000" b="1" dirty="0" smtClean="0"/>
              <a:t>  Почта: </a:t>
            </a:r>
            <a:r>
              <a:rPr lang="en-US" sz="1000" b="1" dirty="0" smtClean="0">
                <a:hlinkClick r:id="rId4"/>
              </a:rPr>
              <a:t>chulochnikov@acon.pro</a:t>
            </a:r>
            <a:r>
              <a:rPr lang="ru-RU" sz="1000" b="1" dirty="0" smtClean="0"/>
              <a:t>; </a:t>
            </a:r>
          </a:p>
          <a:p>
            <a:r>
              <a:rPr lang="en-US" sz="1000" b="1" dirty="0" smtClean="0">
                <a:hlinkClick r:id="rId5"/>
              </a:rPr>
              <a:t>https://vk.com/nikita_chulochnikov</a:t>
            </a:r>
            <a:r>
              <a:rPr lang="ru-RU" sz="1000" b="1" dirty="0" smtClean="0"/>
              <a:t> (ВК)</a:t>
            </a:r>
            <a:r>
              <a:rPr lang="en-US" sz="1000" b="1" dirty="0" smtClean="0"/>
              <a:t> </a:t>
            </a:r>
            <a:r>
              <a:rPr lang="en-US" sz="1000" b="1" dirty="0" smtClean="0">
                <a:cs typeface="Trebuchet MS"/>
                <a:hlinkClick r:id="rId6"/>
              </a:rPr>
              <a:t>https://t.me/NikitaChulochnikov</a:t>
            </a:r>
            <a:r>
              <a:rPr lang="ru-RU" sz="1000" b="1" dirty="0" smtClean="0">
                <a:cs typeface="Trebuchet MS"/>
              </a:rPr>
              <a:t>  </a:t>
            </a:r>
            <a:r>
              <a:rPr lang="en-US" sz="1000" b="1" dirty="0" smtClean="0">
                <a:cs typeface="Trebuchet MS"/>
              </a:rPr>
              <a:t>(</a:t>
            </a:r>
            <a:r>
              <a:rPr lang="ru-RU" sz="1000" b="1" dirty="0" err="1" smtClean="0">
                <a:cs typeface="Trebuchet MS"/>
              </a:rPr>
              <a:t>Телеграм</a:t>
            </a:r>
            <a:r>
              <a:rPr lang="en-US" sz="1000" b="1" dirty="0" smtClean="0">
                <a:cs typeface="Trebuchet MS"/>
              </a:rPr>
              <a:t>)</a:t>
            </a:r>
            <a:r>
              <a:rPr lang="ru-RU" sz="1000" b="1" dirty="0" smtClean="0">
                <a:cs typeface="Trebuchet MS"/>
              </a:rPr>
              <a:t> </a:t>
            </a:r>
            <a:r>
              <a:rPr lang="ru-RU" sz="1000" b="1" dirty="0" smtClean="0"/>
              <a:t> Экспертная группа Ассоциации АКОН в </a:t>
            </a:r>
            <a:r>
              <a:rPr lang="ru-RU" sz="1000" b="1" dirty="0" err="1" smtClean="0"/>
              <a:t>Телеграм</a:t>
            </a:r>
            <a:r>
              <a:rPr lang="ru-RU" sz="1000" b="1" dirty="0" smtClean="0"/>
              <a:t> </a:t>
            </a:r>
            <a:r>
              <a:rPr lang="ru-RU" sz="1000" b="1" u="sng" dirty="0" smtClean="0">
                <a:hlinkClick r:id="rId7"/>
              </a:rPr>
              <a:t>https://t.me/+Io3GJMU5Q4phYTA6</a:t>
            </a:r>
            <a:endParaRPr lang="ru-RU" sz="1000" b="1" dirty="0"/>
          </a:p>
        </p:txBody>
      </p:sp>
      <p:pic>
        <p:nvPicPr>
          <p:cNvPr id="4" name="Рисунок 3"/>
          <p:cNvPicPr>
            <a:picLocks noChangeAspect="1"/>
          </p:cNvPicPr>
          <p:nvPr/>
        </p:nvPicPr>
        <p:blipFill>
          <a:blip r:embed="rId8"/>
          <a:stretch>
            <a:fillRect/>
          </a:stretch>
        </p:blipFill>
        <p:spPr>
          <a:xfrm>
            <a:off x="192746" y="279271"/>
            <a:ext cx="1352457" cy="795563"/>
          </a:xfrm>
          <a:prstGeom prst="rect">
            <a:avLst/>
          </a:prstGeom>
        </p:spPr>
      </p:pic>
      <p:sp>
        <p:nvSpPr>
          <p:cNvPr id="20" name="object 51"/>
          <p:cNvSpPr txBox="1"/>
          <p:nvPr/>
        </p:nvSpPr>
        <p:spPr>
          <a:xfrm>
            <a:off x="1737949" y="323739"/>
            <a:ext cx="7875951" cy="538609"/>
          </a:xfrm>
          <a:prstGeom prst="rect">
            <a:avLst/>
          </a:prstGeom>
        </p:spPr>
        <p:txBody>
          <a:bodyPr vert="horz" wrap="square" lIns="0" tIns="0" rIns="0" bIns="0" rtlCol="0">
            <a:spAutoFit/>
          </a:bodyPr>
          <a:lstStyle/>
          <a:p>
            <a:pPr marL="12700">
              <a:lnSpc>
                <a:spcPts val="2080"/>
              </a:lnSpc>
            </a:pPr>
            <a:r>
              <a:rPr lang="ru-RU" b="1" dirty="0">
                <a:solidFill>
                  <a:srgbClr val="A01871"/>
                </a:solidFill>
                <a:latin typeface="Arial Narrow" panose="020B0606020202030204" pitchFamily="34" charset="0"/>
                <a:cs typeface="Arial" panose="020B0604020202020204" pitchFamily="34" charset="0"/>
              </a:rPr>
              <a:t>Аналитическое </a:t>
            </a:r>
            <a:r>
              <a:rPr lang="ru-RU" b="1" dirty="0" smtClean="0">
                <a:solidFill>
                  <a:srgbClr val="A01871"/>
                </a:solidFill>
                <a:latin typeface="Arial Narrow" panose="020B0606020202030204" pitchFamily="34" charset="0"/>
                <a:cs typeface="Arial" panose="020B0604020202020204" pitchFamily="34" charset="0"/>
              </a:rPr>
              <a:t>исследование «</a:t>
            </a:r>
            <a:r>
              <a:rPr lang="ru-RU" b="1" dirty="0">
                <a:solidFill>
                  <a:srgbClr val="A01871"/>
                </a:solidFill>
                <a:latin typeface="Arial Narrow" panose="020B0606020202030204" pitchFamily="34" charset="0"/>
                <a:cs typeface="Arial" panose="020B0604020202020204" pitchFamily="34" charset="0"/>
              </a:rPr>
              <a:t>Тарифы на жилищные услуги для населения по регионам РФ в 2020-2024 годах: темпы роста, индексация, динамика»</a:t>
            </a:r>
          </a:p>
        </p:txBody>
      </p:sp>
      <p:pic>
        <p:nvPicPr>
          <p:cNvPr id="5" name="Рисунок 4"/>
          <p:cNvPicPr>
            <a:picLocks noChangeAspect="1"/>
          </p:cNvPicPr>
          <p:nvPr/>
        </p:nvPicPr>
        <p:blipFill>
          <a:blip r:embed="rId9"/>
          <a:stretch>
            <a:fillRect/>
          </a:stretch>
        </p:blipFill>
        <p:spPr>
          <a:xfrm>
            <a:off x="9832173" y="6965587"/>
            <a:ext cx="476641" cy="549042"/>
          </a:xfrm>
          <a:prstGeom prst="rect">
            <a:avLst/>
          </a:prstGeom>
        </p:spPr>
      </p:pic>
      <p:sp>
        <p:nvSpPr>
          <p:cNvPr id="2" name="TextBox 1"/>
          <p:cNvSpPr txBox="1"/>
          <p:nvPr/>
        </p:nvSpPr>
        <p:spPr>
          <a:xfrm>
            <a:off x="1079500" y="2409825"/>
            <a:ext cx="8610600" cy="2862322"/>
          </a:xfrm>
          <a:prstGeom prst="rect">
            <a:avLst/>
          </a:prstGeom>
          <a:noFill/>
        </p:spPr>
        <p:txBody>
          <a:bodyPr wrap="square" rtlCol="0">
            <a:spAutoFit/>
          </a:bodyPr>
          <a:lstStyle/>
          <a:p>
            <a:pPr lvl="0"/>
            <a:r>
              <a:rPr lang="ru-RU" dirty="0" smtClean="0">
                <a:latin typeface="Arial Narrow" panose="020B0606020202030204" pitchFamily="34" charset="0"/>
              </a:rPr>
              <a:t>1)Тарифы </a:t>
            </a:r>
            <a:r>
              <a:rPr lang="ru-RU" dirty="0">
                <a:latin typeface="Arial Narrow" panose="020B0606020202030204" pitchFamily="34" charset="0"/>
              </a:rPr>
              <a:t>на Капитальный ремонт были взяты из региональных постановлений «Об установлении минимального размера взноса на капитальный ремонт общего имущества в многоквартирном доме</a:t>
            </a:r>
            <a:r>
              <a:rPr lang="ru-RU" dirty="0" smtClean="0">
                <a:latin typeface="Arial Narrow" panose="020B0606020202030204" pitchFamily="34" charset="0"/>
              </a:rPr>
              <a:t>».</a:t>
            </a:r>
          </a:p>
          <a:p>
            <a:pPr lvl="0"/>
            <a:endParaRPr lang="ru-RU" sz="900" dirty="0">
              <a:latin typeface="Arial Narrow" panose="020B0606020202030204" pitchFamily="34" charset="0"/>
            </a:endParaRPr>
          </a:p>
          <a:p>
            <a:pPr lvl="0"/>
            <a:r>
              <a:rPr lang="ru-RU" dirty="0">
                <a:latin typeface="Arial Narrow" panose="020B0606020202030204" pitchFamily="34" charset="0"/>
              </a:rPr>
              <a:t> </a:t>
            </a:r>
            <a:r>
              <a:rPr lang="ru-RU" dirty="0" smtClean="0">
                <a:latin typeface="Arial Narrow" panose="020B0606020202030204" pitchFamily="34" charset="0"/>
              </a:rPr>
              <a:t>2)Тарифы </a:t>
            </a:r>
            <a:r>
              <a:rPr lang="ru-RU" dirty="0">
                <a:latin typeface="Arial Narrow" panose="020B0606020202030204" pitchFamily="34" charset="0"/>
              </a:rPr>
              <a:t>за Содержание и Ремонт за все годы были взяты из </a:t>
            </a:r>
            <a:r>
              <a:rPr lang="ru-RU" dirty="0" err="1">
                <a:latin typeface="Arial Narrow" panose="020B0606020202030204" pitchFamily="34" charset="0"/>
              </a:rPr>
              <a:t>Емисс</a:t>
            </a:r>
            <a:r>
              <a:rPr lang="ru-RU" dirty="0">
                <a:latin typeface="Arial Narrow" panose="020B0606020202030204" pitchFamily="34" charset="0"/>
              </a:rPr>
              <a:t> «Средние потребительские цены (тарифы) на товары и услуги</a:t>
            </a:r>
            <a:r>
              <a:rPr lang="ru-RU" dirty="0" smtClean="0">
                <a:latin typeface="Arial Narrow" panose="020B0606020202030204" pitchFamily="34" charset="0"/>
              </a:rPr>
              <a:t>»</a:t>
            </a:r>
          </a:p>
          <a:p>
            <a:pPr lvl="0"/>
            <a:r>
              <a:rPr lang="en-US" dirty="0" smtClean="0">
                <a:latin typeface="Arial Narrow" panose="020B0606020202030204" pitchFamily="34" charset="0"/>
                <a:hlinkClick r:id="rId10"/>
              </a:rPr>
              <a:t>https://www.fedstat.ru/indicator/31448</a:t>
            </a:r>
            <a:endParaRPr lang="ru-RU" dirty="0" smtClean="0">
              <a:latin typeface="Arial Narrow" panose="020B0606020202030204" pitchFamily="34" charset="0"/>
            </a:endParaRPr>
          </a:p>
          <a:p>
            <a:pPr lvl="0"/>
            <a:endParaRPr lang="ru-RU" sz="900" dirty="0" smtClean="0">
              <a:latin typeface="Arial Narrow" panose="020B0606020202030204" pitchFamily="34" charset="0"/>
            </a:endParaRPr>
          </a:p>
          <a:p>
            <a:pPr lvl="0"/>
            <a:r>
              <a:rPr lang="ru-RU" dirty="0" smtClean="0">
                <a:latin typeface="Arial Narrow" panose="020B0606020202030204" pitchFamily="34" charset="0"/>
              </a:rPr>
              <a:t>3)Данные </a:t>
            </a:r>
            <a:r>
              <a:rPr lang="ru-RU" dirty="0">
                <a:latin typeface="Arial Narrow" panose="020B0606020202030204" pitchFamily="34" charset="0"/>
              </a:rPr>
              <a:t>по среднему размеру однокомнатной квартиры  взяты из </a:t>
            </a:r>
            <a:r>
              <a:rPr lang="ru-RU" dirty="0" smtClean="0">
                <a:latin typeface="Arial Narrow" panose="020B0606020202030204" pitchFamily="34" charset="0"/>
              </a:rPr>
              <a:t>Росстата</a:t>
            </a:r>
          </a:p>
          <a:p>
            <a:pPr lvl="0"/>
            <a:r>
              <a:rPr lang="ru-RU" u="sng" dirty="0">
                <a:latin typeface="Arial Narrow" panose="020B0606020202030204" pitchFamily="34" charset="0"/>
                <a:hlinkClick r:id="rId11"/>
              </a:rPr>
              <a:t>https://rosstat.gov.ru/folder/210/document/13234</a:t>
            </a:r>
            <a:endParaRPr lang="ru-RU" dirty="0" smtClean="0">
              <a:latin typeface="Arial Narrow" panose="020B0606020202030204" pitchFamily="34" charset="0"/>
            </a:endParaRPr>
          </a:p>
          <a:p>
            <a:pPr lvl="0"/>
            <a:endParaRPr lang="ru-RU" dirty="0"/>
          </a:p>
        </p:txBody>
      </p:sp>
    </p:spTree>
    <p:extLst>
      <p:ext uri="{BB962C8B-B14F-4D97-AF65-F5344CB8AC3E}">
        <p14:creationId xmlns:p14="http://schemas.microsoft.com/office/powerpoint/2010/main" val="10738094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2"/>
            <a:ext cx="10692003" cy="305993"/>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457200" y="6981825"/>
            <a:ext cx="9777730" cy="0"/>
          </a:xfrm>
          <a:custGeom>
            <a:avLst/>
            <a:gdLst/>
            <a:ahLst/>
            <a:cxnLst/>
            <a:rect l="l" t="t" r="r" b="b"/>
            <a:pathLst>
              <a:path w="9777730">
                <a:moveTo>
                  <a:pt x="0" y="0"/>
                </a:moveTo>
                <a:lnTo>
                  <a:pt x="9777603" y="0"/>
                </a:lnTo>
              </a:path>
            </a:pathLst>
          </a:custGeom>
          <a:ln w="63500">
            <a:solidFill>
              <a:srgbClr val="D1D3D4"/>
            </a:solidFill>
          </a:ln>
        </p:spPr>
        <p:txBody>
          <a:bodyPr wrap="square" lIns="0" tIns="0" rIns="0" bIns="0" rtlCol="0"/>
          <a:lstStyle/>
          <a:p>
            <a:endParaRPr/>
          </a:p>
        </p:txBody>
      </p:sp>
      <p:sp>
        <p:nvSpPr>
          <p:cNvPr id="37" name="object 37"/>
          <p:cNvSpPr/>
          <p:nvPr/>
        </p:nvSpPr>
        <p:spPr>
          <a:xfrm>
            <a:off x="5216035"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39" name="object 39"/>
          <p:cNvSpPr/>
          <p:nvPr/>
        </p:nvSpPr>
        <p:spPr>
          <a:xfrm>
            <a:off x="5303957"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45" name="object 45"/>
          <p:cNvSpPr/>
          <p:nvPr/>
        </p:nvSpPr>
        <p:spPr>
          <a:xfrm>
            <a:off x="8190206"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7" name="object 47"/>
          <p:cNvSpPr/>
          <p:nvPr/>
        </p:nvSpPr>
        <p:spPr>
          <a:xfrm>
            <a:off x="8336857"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9" name="object 49"/>
          <p:cNvSpPr/>
          <p:nvPr/>
        </p:nvSpPr>
        <p:spPr>
          <a:xfrm>
            <a:off x="10054803" y="532810"/>
            <a:ext cx="360045" cy="360045"/>
          </a:xfrm>
          <a:custGeom>
            <a:avLst/>
            <a:gdLst/>
            <a:ahLst/>
            <a:cxnLst/>
            <a:rect l="l" t="t" r="r" b="b"/>
            <a:pathLst>
              <a:path w="360045" h="360044">
                <a:moveTo>
                  <a:pt x="179997" y="0"/>
                </a:moveTo>
                <a:lnTo>
                  <a:pt x="132144" y="6429"/>
                </a:lnTo>
                <a:lnTo>
                  <a:pt x="89146" y="24573"/>
                </a:lnTo>
                <a:lnTo>
                  <a:pt x="52717" y="52717"/>
                </a:lnTo>
                <a:lnTo>
                  <a:pt x="24573" y="89146"/>
                </a:lnTo>
                <a:lnTo>
                  <a:pt x="6429" y="132144"/>
                </a:lnTo>
                <a:lnTo>
                  <a:pt x="0" y="179997"/>
                </a:lnTo>
                <a:lnTo>
                  <a:pt x="6429" y="227845"/>
                </a:lnTo>
                <a:lnTo>
                  <a:pt x="24573" y="270842"/>
                </a:lnTo>
                <a:lnTo>
                  <a:pt x="52717" y="307271"/>
                </a:lnTo>
                <a:lnTo>
                  <a:pt x="89146" y="335417"/>
                </a:lnTo>
                <a:lnTo>
                  <a:pt x="132144" y="353564"/>
                </a:lnTo>
                <a:lnTo>
                  <a:pt x="179997" y="359994"/>
                </a:lnTo>
                <a:lnTo>
                  <a:pt x="227849" y="353564"/>
                </a:lnTo>
                <a:lnTo>
                  <a:pt x="270847" y="335417"/>
                </a:lnTo>
                <a:lnTo>
                  <a:pt x="307276" y="307271"/>
                </a:lnTo>
                <a:lnTo>
                  <a:pt x="335420" y="270842"/>
                </a:lnTo>
                <a:lnTo>
                  <a:pt x="353564" y="227845"/>
                </a:lnTo>
                <a:lnTo>
                  <a:pt x="359994" y="179997"/>
                </a:lnTo>
                <a:lnTo>
                  <a:pt x="353564" y="132144"/>
                </a:lnTo>
                <a:lnTo>
                  <a:pt x="335420" y="89146"/>
                </a:lnTo>
                <a:lnTo>
                  <a:pt x="307276" y="52717"/>
                </a:lnTo>
                <a:lnTo>
                  <a:pt x="270847" y="24573"/>
                </a:lnTo>
                <a:lnTo>
                  <a:pt x="227849" y="6429"/>
                </a:lnTo>
                <a:lnTo>
                  <a:pt x="179997" y="0"/>
                </a:lnTo>
                <a:close/>
              </a:path>
            </a:pathLst>
          </a:custGeom>
          <a:solidFill>
            <a:srgbClr val="939598"/>
          </a:solidFill>
        </p:spPr>
        <p:txBody>
          <a:bodyPr wrap="square" lIns="0" tIns="0" rIns="0" bIns="0" rtlCol="0"/>
          <a:lstStyle/>
          <a:p>
            <a:endParaRPr/>
          </a:p>
        </p:txBody>
      </p:sp>
      <p:sp>
        <p:nvSpPr>
          <p:cNvPr id="50" name="object 50"/>
          <p:cNvSpPr txBox="1"/>
          <p:nvPr/>
        </p:nvSpPr>
        <p:spPr>
          <a:xfrm>
            <a:off x="10042694" y="569930"/>
            <a:ext cx="372154" cy="276999"/>
          </a:xfrm>
          <a:prstGeom prst="rect">
            <a:avLst/>
          </a:prstGeom>
        </p:spPr>
        <p:txBody>
          <a:bodyPr vert="horz" wrap="square" lIns="0" tIns="0" rIns="0" bIns="0" rtlCol="0">
            <a:spAutoFit/>
          </a:bodyPr>
          <a:lstStyle/>
          <a:p>
            <a:pPr marL="12700">
              <a:lnSpc>
                <a:spcPct val="100000"/>
              </a:lnSpc>
            </a:pPr>
            <a:r>
              <a:rPr lang="en-US" b="1" i="1" spc="45" dirty="0" smtClean="0">
                <a:solidFill>
                  <a:srgbClr val="FFFFFF"/>
                </a:solidFill>
                <a:latin typeface="Trebuchet MS"/>
                <a:cs typeface="Trebuchet MS"/>
              </a:rPr>
              <a:t>1</a:t>
            </a:r>
            <a:r>
              <a:rPr lang="ru-RU" b="1" i="1" spc="45" dirty="0" smtClean="0">
                <a:solidFill>
                  <a:srgbClr val="FFFFFF"/>
                </a:solidFill>
                <a:latin typeface="Trebuchet MS"/>
                <a:cs typeface="Trebuchet MS"/>
              </a:rPr>
              <a:t>2</a:t>
            </a:r>
            <a:endParaRPr sz="1800" dirty="0">
              <a:latin typeface="Trebuchet MS"/>
              <a:cs typeface="Trebuchet MS"/>
            </a:endParaRPr>
          </a:p>
        </p:txBody>
      </p:sp>
      <p:sp>
        <p:nvSpPr>
          <p:cNvPr id="52" name="object 51"/>
          <p:cNvSpPr txBox="1"/>
          <p:nvPr/>
        </p:nvSpPr>
        <p:spPr>
          <a:xfrm>
            <a:off x="560570" y="962025"/>
            <a:ext cx="9868749" cy="5655394"/>
          </a:xfrm>
          <a:prstGeom prst="rect">
            <a:avLst/>
          </a:prstGeom>
        </p:spPr>
        <p:txBody>
          <a:bodyPr vert="horz" wrap="square" lIns="0" tIns="0" rIns="0" bIns="0" rtlCol="0">
            <a:spAutoFit/>
          </a:bodyPr>
          <a:lstStyle/>
          <a:p>
            <a:pPr marL="12700" algn="ctr">
              <a:lnSpc>
                <a:spcPts val="2080"/>
              </a:lnSpc>
            </a:pPr>
            <a:r>
              <a:rPr lang="ru-RU" b="1" dirty="0" smtClean="0">
                <a:solidFill>
                  <a:srgbClr val="A01871"/>
                </a:solidFill>
                <a:latin typeface="Arial Narrow" panose="020B0606020202030204" pitchFamily="34" charset="0"/>
                <a:cs typeface="Arial" panose="020B0604020202020204" pitchFamily="34" charset="0"/>
              </a:rPr>
              <a:t> </a:t>
            </a:r>
            <a:r>
              <a:rPr lang="en-US" b="1" dirty="0" smtClean="0">
                <a:solidFill>
                  <a:srgbClr val="A01871"/>
                </a:solidFill>
                <a:latin typeface="Arial Narrow" panose="020B0606020202030204" pitchFamily="34" charset="0"/>
                <a:cs typeface="Arial" panose="020B0604020202020204" pitchFamily="34" charset="0"/>
              </a:rPr>
              <a:t>ВЫВОДЫ И ПРЕДЛОЖЕНИЯ АССОЦИАЦИИ АКОН </a:t>
            </a:r>
          </a:p>
          <a:p>
            <a:pPr marL="12700" algn="ctr">
              <a:lnSpc>
                <a:spcPts val="2080"/>
              </a:lnSpc>
            </a:pPr>
            <a:r>
              <a:rPr lang="en-US" b="1" dirty="0" smtClean="0">
                <a:latin typeface="Arial Narrow" panose="020B0606020202030204" pitchFamily="34" charset="0"/>
                <a:cs typeface="Arial" panose="020B0604020202020204" pitchFamily="34" charset="0"/>
              </a:rPr>
              <a:t>Письмо Председателю Правительства РФ М.В. Мишустину </a:t>
            </a:r>
          </a:p>
          <a:p>
            <a:pPr marL="12700" algn="ctr">
              <a:lnSpc>
                <a:spcPts val="2080"/>
              </a:lnSpc>
            </a:pPr>
            <a:r>
              <a:rPr lang="en-US" b="1" dirty="0" smtClean="0">
                <a:latin typeface="Arial Narrow" panose="020B0606020202030204" pitchFamily="34" charset="0"/>
                <a:cs typeface="Arial" panose="020B0604020202020204" pitchFamily="34" charset="0"/>
              </a:rPr>
              <a:t>(</a:t>
            </a:r>
            <a:r>
              <a:rPr lang="ru-RU" b="1" dirty="0">
                <a:latin typeface="Arial Narrow" panose="020B0606020202030204" pitchFamily="34" charset="0"/>
                <a:cs typeface="Arial" panose="020B0604020202020204" pitchFamily="34" charset="0"/>
              </a:rPr>
              <a:t>от «22» августа 2024 г</a:t>
            </a:r>
            <a:r>
              <a:rPr lang="ru-RU" b="1" dirty="0" smtClean="0">
                <a:latin typeface="Arial Narrow" panose="020B0606020202030204" pitchFamily="34" charset="0"/>
                <a:cs typeface="Arial" panose="020B0604020202020204" pitchFamily="34" charset="0"/>
              </a:rPr>
              <a:t>.</a:t>
            </a:r>
            <a:r>
              <a:rPr lang="en-US" b="1" dirty="0" smtClean="0">
                <a:latin typeface="Arial Narrow" panose="020B0606020202030204" pitchFamily="34" charset="0"/>
                <a:cs typeface="Arial" panose="020B0604020202020204" pitchFamily="34" charset="0"/>
              </a:rPr>
              <a:t> и</a:t>
            </a:r>
            <a:r>
              <a:rPr lang="ru-RU" b="1" dirty="0" err="1" smtClean="0">
                <a:latin typeface="Arial Narrow" panose="020B0606020202030204" pitchFamily="34" charset="0"/>
                <a:cs typeface="Arial" panose="020B0604020202020204" pitchFamily="34" charset="0"/>
              </a:rPr>
              <a:t>сх</a:t>
            </a:r>
            <a:r>
              <a:rPr lang="ru-RU" b="1" dirty="0">
                <a:latin typeface="Arial Narrow" panose="020B0606020202030204" pitchFamily="34" charset="0"/>
                <a:cs typeface="Arial" panose="020B0604020202020204" pitchFamily="34" charset="0"/>
              </a:rPr>
              <a:t>. № </a:t>
            </a:r>
            <a:r>
              <a:rPr lang="ru-RU" b="1" dirty="0" smtClean="0">
                <a:latin typeface="Arial Narrow" panose="020B0606020202030204" pitchFamily="34" charset="0"/>
                <a:cs typeface="Arial" panose="020B0604020202020204" pitchFamily="34" charset="0"/>
              </a:rPr>
              <a:t>01/22-08/2024П</a:t>
            </a:r>
            <a:r>
              <a:rPr lang="en-US" b="1" dirty="0" smtClean="0">
                <a:latin typeface="Arial Narrow" panose="020B0606020202030204" pitchFamily="34" charset="0"/>
                <a:cs typeface="Arial" panose="020B0604020202020204" pitchFamily="34" charset="0"/>
              </a:rPr>
              <a:t>)</a:t>
            </a:r>
            <a:endParaRPr lang="ru-RU" b="1" dirty="0">
              <a:latin typeface="Arial Narrow" panose="020B0606020202030204" pitchFamily="34" charset="0"/>
              <a:cs typeface="Arial" panose="020B0604020202020204" pitchFamily="34" charset="0"/>
            </a:endParaRPr>
          </a:p>
          <a:p>
            <a:pPr marL="12700">
              <a:lnSpc>
                <a:spcPts val="2080"/>
              </a:lnSpc>
            </a:pPr>
            <a:r>
              <a:rPr lang="ru-RU" b="1" u="sng" dirty="0" smtClean="0">
                <a:latin typeface="Arial Narrow" panose="020B0606020202030204" pitchFamily="34" charset="0"/>
                <a:cs typeface="Arial" panose="020B0604020202020204" pitchFamily="34" charset="0"/>
              </a:rPr>
              <a:t>1</a:t>
            </a:r>
            <a:r>
              <a:rPr lang="ru-RU" b="1" u="sng" dirty="0">
                <a:latin typeface="Arial Narrow" panose="020B0606020202030204" pitchFamily="34" charset="0"/>
                <a:cs typeface="Arial" panose="020B0604020202020204" pitchFamily="34" charset="0"/>
              </a:rPr>
              <a:t>. Провести аудит положения Жилищного кодекса </a:t>
            </a:r>
            <a:r>
              <a:rPr lang="en-US" b="1" u="sng" dirty="0" smtClean="0">
                <a:latin typeface="Arial Narrow" panose="020B0606020202030204" pitchFamily="34" charset="0"/>
                <a:cs typeface="Arial" panose="020B0604020202020204" pitchFamily="34" charset="0"/>
              </a:rPr>
              <a:t>РФ</a:t>
            </a:r>
            <a:r>
              <a:rPr lang="ru-RU" b="1" u="sng" dirty="0" smtClean="0">
                <a:latin typeface="Arial Narrow" panose="020B0606020202030204" pitchFamily="34" charset="0"/>
                <a:cs typeface="Arial" panose="020B0604020202020204" pitchFamily="34" charset="0"/>
              </a:rPr>
              <a:t>, </a:t>
            </a:r>
            <a:r>
              <a:rPr lang="ru-RU" b="1" u="sng" dirty="0" err="1" smtClean="0">
                <a:latin typeface="Arial Narrow" panose="020B0606020202030204" pitchFamily="34" charset="0"/>
                <a:cs typeface="Arial" panose="020B0604020202020204" pitchFamily="34" charset="0"/>
              </a:rPr>
              <a:t>касаю</a:t>
            </a:r>
            <a:r>
              <a:rPr lang="en-US" b="1" u="sng" dirty="0" err="1" smtClean="0">
                <a:latin typeface="Arial Narrow" panose="020B0606020202030204" pitchFamily="34" charset="0"/>
                <a:cs typeface="Arial" panose="020B0604020202020204" pitchFamily="34" charset="0"/>
              </a:rPr>
              <a:t>щиеся</a:t>
            </a:r>
            <a:r>
              <a:rPr lang="ru-RU" b="1" u="sng" dirty="0" smtClean="0">
                <a:latin typeface="Arial Narrow" panose="020B0606020202030204" pitchFamily="34" charset="0"/>
                <a:cs typeface="Arial" panose="020B0604020202020204" pitchFamily="34" charset="0"/>
              </a:rPr>
              <a:t> </a:t>
            </a:r>
            <a:r>
              <a:rPr lang="ru-RU" b="1" u="sng" dirty="0">
                <a:latin typeface="Arial Narrow" panose="020B0606020202030204" pitchFamily="34" charset="0"/>
                <a:cs typeface="Arial" panose="020B0604020202020204" pitchFamily="34" charset="0"/>
              </a:rPr>
              <a:t>статьей 154, 155, 156 и 158 и </a:t>
            </a:r>
            <a:r>
              <a:rPr lang="ru-RU" b="1" u="sng" dirty="0" err="1" smtClean="0">
                <a:latin typeface="Arial Narrow" panose="020B0606020202030204" pitchFamily="34" charset="0"/>
                <a:cs typeface="Arial" panose="020B0604020202020204" pitchFamily="34" charset="0"/>
              </a:rPr>
              <a:t>др</a:t>
            </a:r>
            <a:endParaRPr lang="en-US" b="1" u="sng"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ru-RU" b="1" dirty="0" smtClean="0">
                <a:latin typeface="Arial Narrow" panose="020B0606020202030204" pitchFamily="34" charset="0"/>
                <a:cs typeface="Arial" panose="020B0604020202020204" pitchFamily="34" charset="0"/>
              </a:rPr>
              <a:t>определяю</a:t>
            </a:r>
            <a:r>
              <a:rPr lang="en-US" b="1" dirty="0" smtClean="0">
                <a:latin typeface="Arial Narrow" panose="020B0606020202030204" pitchFamily="34" charset="0"/>
                <a:cs typeface="Arial" panose="020B0604020202020204" pitchFamily="34" charset="0"/>
              </a:rPr>
              <a:t>т</a:t>
            </a:r>
            <a:r>
              <a:rPr lang="ru-RU" b="1" dirty="0" smtClean="0">
                <a:latin typeface="Arial Narrow" panose="020B0606020202030204" pitchFamily="34" charset="0"/>
                <a:cs typeface="Arial" panose="020B0604020202020204" pitchFamily="34" charset="0"/>
              </a:rPr>
              <a:t> </a:t>
            </a:r>
            <a:r>
              <a:rPr lang="ru-RU" b="1" dirty="0">
                <a:latin typeface="Arial Narrow" panose="020B0606020202030204" pitchFamily="34" charset="0"/>
                <a:cs typeface="Arial" panose="020B0604020202020204" pitchFamily="34" charset="0"/>
              </a:rPr>
              <a:t>структуру и механизм формирования размера платы за содержание жилого помещения</a:t>
            </a:r>
            <a:r>
              <a:rPr lang="ru-RU" dirty="0">
                <a:latin typeface="Arial Narrow" panose="020B0606020202030204" pitchFamily="34" charset="0"/>
                <a:cs typeface="Arial" panose="020B0604020202020204" pitchFamily="34" charset="0"/>
              </a:rPr>
              <a:t>, включающую в </a:t>
            </a:r>
            <a:r>
              <a:rPr lang="ru-RU" dirty="0" smtClean="0">
                <a:latin typeface="Arial Narrow" panose="020B0606020202030204" pitchFamily="34" charset="0"/>
                <a:cs typeface="Arial" panose="020B0604020202020204" pitchFamily="34" charset="0"/>
              </a:rPr>
              <a:t>себя</a:t>
            </a:r>
            <a:r>
              <a:rPr lang="en-US" dirty="0" smtClean="0">
                <a:latin typeface="Arial Narrow" panose="020B0606020202030204" pitchFamily="34" charset="0"/>
                <a:cs typeface="Arial" panose="020B0604020202020204" pitchFamily="34" charset="0"/>
              </a:rPr>
              <a:t>:</a:t>
            </a:r>
            <a:r>
              <a:rPr lang="ru-RU" dirty="0" smtClean="0">
                <a:latin typeface="Arial Narrow" panose="020B0606020202030204" pitchFamily="34" charset="0"/>
                <a:cs typeface="Arial" panose="020B0604020202020204" pitchFamily="34" charset="0"/>
              </a:rPr>
              <a:t> </a:t>
            </a:r>
            <a:endParaRPr lang="en-US" dirty="0" smtClean="0">
              <a:latin typeface="Arial Narrow" panose="020B0606020202030204" pitchFamily="34" charset="0"/>
              <a:cs typeface="Arial" panose="020B0604020202020204" pitchFamily="34" charset="0"/>
            </a:endParaRPr>
          </a:p>
          <a:p>
            <a:pPr marL="755650" lvl="1" indent="-285750">
              <a:lnSpc>
                <a:spcPts val="2080"/>
              </a:lnSpc>
              <a:buFont typeface="Arial" panose="020B0604020202020204" pitchFamily="34" charset="0"/>
              <a:buChar char="•"/>
            </a:pPr>
            <a:r>
              <a:rPr lang="ru-RU" dirty="0" smtClean="0">
                <a:latin typeface="Arial Narrow" panose="020B0606020202030204" pitchFamily="34" charset="0"/>
                <a:cs typeface="Arial" panose="020B0604020202020204" pitchFamily="34" charset="0"/>
              </a:rPr>
              <a:t>плату </a:t>
            </a:r>
            <a:r>
              <a:rPr lang="ru-RU" dirty="0">
                <a:latin typeface="Arial Narrow" panose="020B0606020202030204" pitchFamily="34" charset="0"/>
                <a:cs typeface="Arial" panose="020B0604020202020204" pitchFamily="34" charset="0"/>
              </a:rPr>
              <a:t>за услуги, работы по управлению многоквартирным домом, </a:t>
            </a:r>
            <a:endParaRPr lang="en-US" dirty="0" smtClean="0">
              <a:latin typeface="Arial Narrow" panose="020B0606020202030204" pitchFamily="34" charset="0"/>
              <a:cs typeface="Arial" panose="020B0604020202020204" pitchFamily="34" charset="0"/>
            </a:endParaRPr>
          </a:p>
          <a:p>
            <a:pPr marL="755650" lvl="1" indent="-285750">
              <a:lnSpc>
                <a:spcPts val="2080"/>
              </a:lnSpc>
              <a:buFont typeface="Arial" panose="020B0604020202020204" pitchFamily="34" charset="0"/>
              <a:buChar char="•"/>
            </a:pPr>
            <a:r>
              <a:rPr lang="ru-RU" dirty="0" smtClean="0">
                <a:latin typeface="Arial Narrow" panose="020B0606020202030204" pitchFamily="34" charset="0"/>
                <a:cs typeface="Arial" panose="020B0604020202020204" pitchFamily="34" charset="0"/>
              </a:rPr>
              <a:t>за </a:t>
            </a:r>
            <a:r>
              <a:rPr lang="ru-RU" dirty="0">
                <a:latin typeface="Arial Narrow" panose="020B0606020202030204" pitchFamily="34" charset="0"/>
                <a:cs typeface="Arial" panose="020B0604020202020204" pitchFamily="34" charset="0"/>
              </a:rPr>
              <a:t>содержание и текущий ремонт общего имущества (</a:t>
            </a:r>
            <a:r>
              <a:rPr lang="ru-RU" dirty="0" err="1">
                <a:latin typeface="Arial Narrow" panose="020B0606020202030204" pitchFamily="34" charset="0"/>
                <a:cs typeface="Arial" panose="020B0604020202020204" pitchFamily="34" charset="0"/>
              </a:rPr>
              <a:t>СиР</a:t>
            </a:r>
            <a:r>
              <a:rPr lang="ru-RU" dirty="0">
                <a:latin typeface="Arial Narrow" panose="020B0606020202030204" pitchFamily="34" charset="0"/>
                <a:cs typeface="Arial" panose="020B0604020202020204" pitchFamily="34" charset="0"/>
              </a:rPr>
              <a:t>) в многоквартирном доме (МКД</a:t>
            </a:r>
            <a:r>
              <a:rPr lang="ru-RU" dirty="0" smtClean="0">
                <a:latin typeface="Arial Narrow" panose="020B0606020202030204" pitchFamily="34" charset="0"/>
                <a:cs typeface="Arial" panose="020B0604020202020204" pitchFamily="34" charset="0"/>
              </a:rPr>
              <a:t>),</a:t>
            </a:r>
            <a:endParaRPr lang="en-US" dirty="0" smtClean="0">
              <a:latin typeface="Arial Narrow" panose="020B0606020202030204" pitchFamily="34" charset="0"/>
              <a:cs typeface="Arial" panose="020B0604020202020204" pitchFamily="34" charset="0"/>
            </a:endParaRPr>
          </a:p>
          <a:p>
            <a:pPr marL="755650" lvl="1" indent="-285750">
              <a:lnSpc>
                <a:spcPts val="2080"/>
              </a:lnSpc>
              <a:buFont typeface="Arial" panose="020B0604020202020204" pitchFamily="34" charset="0"/>
              <a:buChar char="•"/>
            </a:pPr>
            <a:r>
              <a:rPr lang="ru-RU" dirty="0" smtClean="0">
                <a:latin typeface="Arial Narrow" panose="020B0606020202030204" pitchFamily="34" charset="0"/>
                <a:cs typeface="Arial" panose="020B0604020202020204" pitchFamily="34" charset="0"/>
              </a:rPr>
              <a:t>за </a:t>
            </a:r>
            <a:r>
              <a:rPr lang="ru-RU" dirty="0">
                <a:latin typeface="Arial Narrow" panose="020B0606020202030204" pitchFamily="34" charset="0"/>
                <a:cs typeface="Arial" panose="020B0604020202020204" pitchFamily="34" charset="0"/>
              </a:rPr>
              <a:t>коммунальные ресурсы, потребляемые при использовании и содержании общего имущества в многоквартирном доме, </a:t>
            </a:r>
            <a:endParaRPr lang="en-US"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ru-RU" b="1" dirty="0" smtClean="0">
                <a:latin typeface="Arial Narrow" panose="020B0606020202030204" pitchFamily="34" charset="0"/>
                <a:cs typeface="Arial" panose="020B0604020202020204" pitchFamily="34" charset="0"/>
              </a:rPr>
              <a:t>а </a:t>
            </a:r>
            <a:r>
              <a:rPr lang="ru-RU" b="1" dirty="0">
                <a:latin typeface="Arial Narrow" panose="020B0606020202030204" pitchFamily="34" charset="0"/>
                <a:cs typeface="Arial" panose="020B0604020202020204" pitchFamily="34" charset="0"/>
              </a:rPr>
              <a:t>также структуру и механизм формирования размера взноса на капитальный ремонт (капремонт) </a:t>
            </a:r>
            <a:endParaRPr lang="en-US" b="1"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en-US" b="1" dirty="0" smtClean="0">
                <a:solidFill>
                  <a:srgbClr val="A01871"/>
                </a:solidFill>
                <a:latin typeface="Arial Narrow" panose="020B0606020202030204" pitchFamily="34" charset="0"/>
                <a:cs typeface="Arial" panose="020B0604020202020204" pitchFamily="34" charset="0"/>
              </a:rPr>
              <a:t>ЦЕЛЬ</a:t>
            </a:r>
            <a:r>
              <a:rPr lang="en-US" b="1" dirty="0">
                <a:solidFill>
                  <a:srgbClr val="A01871"/>
                </a:solidFill>
                <a:latin typeface="Arial Narrow" panose="020B0606020202030204" pitchFamily="34" charset="0"/>
                <a:cs typeface="Arial" panose="020B0604020202020204" pitchFamily="34" charset="0"/>
              </a:rPr>
              <a:t>: </a:t>
            </a:r>
            <a:r>
              <a:rPr lang="ru-RU" b="1" dirty="0">
                <a:solidFill>
                  <a:srgbClr val="A01871"/>
                </a:solidFill>
                <a:latin typeface="Arial Narrow" panose="020B0606020202030204" pitchFamily="34" charset="0"/>
                <a:cs typeface="Arial" panose="020B0604020202020204" pitchFamily="34" charset="0"/>
              </a:rPr>
              <a:t>устранения </a:t>
            </a:r>
            <a:r>
              <a:rPr lang="ru-RU" b="1" dirty="0">
                <a:solidFill>
                  <a:srgbClr val="A01871"/>
                </a:solidFill>
                <a:latin typeface="Arial Narrow" panose="020B0606020202030204" pitchFamily="34" charset="0"/>
                <a:cs typeface="Arial" panose="020B0604020202020204" pitchFamily="34" charset="0"/>
              </a:rPr>
              <a:t>дисбаланса неравномерно опережающего роста размера взноса на капитальный ремонт, по сравнению с фактически замороженным ростом размера платы по статье содержание и ремонт общего имущества в многоквартирном </a:t>
            </a:r>
            <a:r>
              <a:rPr lang="ru-RU" b="1" dirty="0" smtClean="0">
                <a:solidFill>
                  <a:srgbClr val="A01871"/>
                </a:solidFill>
                <a:latin typeface="Arial Narrow" panose="020B0606020202030204" pitchFamily="34" charset="0"/>
                <a:cs typeface="Arial" panose="020B0604020202020204" pitchFamily="34" charset="0"/>
              </a:rPr>
              <a:t>доме</a:t>
            </a:r>
            <a:endParaRPr lang="en-US" b="1" dirty="0" smtClean="0">
              <a:solidFill>
                <a:srgbClr val="A01871"/>
              </a:solidFill>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en-US" b="1" dirty="0" smtClean="0">
                <a:solidFill>
                  <a:srgbClr val="A01871"/>
                </a:solidFill>
                <a:latin typeface="Arial Narrow" panose="020B0606020202030204" pitchFamily="34" charset="0"/>
                <a:cs typeface="Arial" panose="020B0604020202020204" pitchFamily="34" charset="0"/>
              </a:rPr>
              <a:t>ПОСЛЕДСТВИЯ:</a:t>
            </a:r>
            <a:r>
              <a:rPr lang="ru-RU" dirty="0" smtClean="0">
                <a:latin typeface="Arial Narrow" panose="020B0606020202030204" pitchFamily="34" charset="0"/>
                <a:cs typeface="Arial" panose="020B0604020202020204" pitchFamily="34" charset="0"/>
              </a:rPr>
              <a:t> </a:t>
            </a:r>
            <a:r>
              <a:rPr lang="ru-RU" b="1" dirty="0">
                <a:latin typeface="Arial Narrow" panose="020B0606020202030204" pitchFamily="34" charset="0"/>
                <a:cs typeface="Arial" panose="020B0604020202020204" pitchFamily="34" charset="0"/>
              </a:rPr>
              <a:t>ведет к недофинансирования деятельности управляющих организаций/компаний - УО/УК и товариществ собственников жилья, других жилищных объединений граждан – ТСЖ/ЖСК в итоге к ускоренном износу общего имущества собственников помещений и самого дома. </a:t>
            </a:r>
            <a:endParaRPr lang="en-US" b="1" dirty="0" smtClean="0">
              <a:latin typeface="Arial Narrow" panose="020B0606020202030204" pitchFamily="34" charset="0"/>
              <a:cs typeface="Arial" panose="020B0604020202020204" pitchFamily="34" charset="0"/>
            </a:endParaRPr>
          </a:p>
          <a:p>
            <a:pPr marL="12700">
              <a:lnSpc>
                <a:spcPts val="2080"/>
              </a:lnSpc>
            </a:pPr>
            <a:r>
              <a:rPr lang="en-US" b="1" dirty="0" smtClean="0">
                <a:solidFill>
                  <a:srgbClr val="A01871"/>
                </a:solidFill>
                <a:latin typeface="Arial Narrow" panose="020B0606020202030204" pitchFamily="34" charset="0"/>
                <a:cs typeface="Arial" panose="020B0604020202020204" pitchFamily="34" charset="0"/>
              </a:rPr>
              <a:t>ОТВЕТ </a:t>
            </a:r>
            <a:r>
              <a:rPr lang="en-US" b="1" dirty="0">
                <a:solidFill>
                  <a:srgbClr val="A01871"/>
                </a:solidFill>
                <a:latin typeface="Arial Narrow" panose="020B0606020202030204" pitchFamily="34" charset="0"/>
                <a:cs typeface="Arial" panose="020B0604020202020204" pitchFamily="34" charset="0"/>
              </a:rPr>
              <a:t>МИНСТРОЯ: </a:t>
            </a:r>
            <a:r>
              <a:rPr lang="ru-RU" b="1" dirty="0">
                <a:solidFill>
                  <a:srgbClr val="A01871"/>
                </a:solidFill>
                <a:latin typeface="Arial Narrow" panose="020B0606020202030204" pitchFamily="34" charset="0"/>
                <a:cs typeface="Arial" panose="020B0604020202020204" pitchFamily="34" charset="0"/>
              </a:rPr>
              <a:t>  </a:t>
            </a:r>
            <a:r>
              <a:rPr lang="en-US" u="sng" dirty="0" err="1" smtClean="0">
                <a:latin typeface="Arial Narrow" panose="020B0606020202030204" pitchFamily="34" charset="0"/>
                <a:cs typeface="Arial" panose="020B0604020202020204" pitchFamily="34" charset="0"/>
              </a:rPr>
              <a:t>предложения</a:t>
            </a:r>
            <a:r>
              <a:rPr lang="en-US" u="sng" dirty="0" smtClean="0">
                <a:latin typeface="Arial Narrow" panose="020B0606020202030204" pitchFamily="34" charset="0"/>
                <a:cs typeface="Arial" panose="020B0604020202020204" pitchFamily="34" charset="0"/>
              </a:rPr>
              <a:t> </a:t>
            </a:r>
            <a:r>
              <a:rPr lang="ru-RU" u="sng" dirty="0">
                <a:latin typeface="Arial Narrow" panose="020B0606020202030204" pitchFamily="34" charset="0"/>
                <a:cs typeface="Arial" panose="020B0604020202020204" pitchFamily="34" charset="0"/>
              </a:rPr>
              <a:t>б</a:t>
            </a:r>
            <a:r>
              <a:rPr lang="ru-RU" u="sng" dirty="0" smtClean="0">
                <a:latin typeface="Arial Narrow" panose="020B0606020202030204" pitchFamily="34" charset="0"/>
                <a:cs typeface="Arial" panose="020B0604020202020204" pitchFamily="34" charset="0"/>
              </a:rPr>
              <a:t>удут </a:t>
            </a:r>
            <a:r>
              <a:rPr lang="ru-RU" u="sng" dirty="0">
                <a:latin typeface="Arial Narrow" panose="020B0606020202030204" pitchFamily="34" charset="0"/>
                <a:cs typeface="Arial" panose="020B0604020202020204" pitchFamily="34" charset="0"/>
              </a:rPr>
              <a:t>проанализированы и по итогам анализа будут по возможности учтены в ходе плановой работы Минстроя России по актуализации законодательства </a:t>
            </a:r>
            <a:r>
              <a:rPr lang="en-US" u="sng" dirty="0" smtClean="0">
                <a:latin typeface="Arial Narrow" panose="020B0606020202030204" pitchFamily="34" charset="0"/>
                <a:cs typeface="Arial" panose="020B0604020202020204" pitchFamily="34" charset="0"/>
              </a:rPr>
              <a:t>РФ </a:t>
            </a:r>
            <a:r>
              <a:rPr lang="ru-RU" u="sng" dirty="0" smtClean="0">
                <a:latin typeface="Arial Narrow" panose="020B0606020202030204" pitchFamily="34" charset="0"/>
                <a:cs typeface="Arial" panose="020B0604020202020204" pitchFamily="34" charset="0"/>
              </a:rPr>
              <a:t>в </a:t>
            </a:r>
            <a:r>
              <a:rPr lang="ru-RU" u="sng" dirty="0">
                <a:latin typeface="Arial Narrow" panose="020B0606020202030204" pitchFamily="34" charset="0"/>
                <a:cs typeface="Arial" panose="020B0604020202020204" pitchFamily="34" charset="0"/>
              </a:rPr>
              <a:t>сфере </a:t>
            </a:r>
            <a:r>
              <a:rPr lang="en-US" u="sng" dirty="0" smtClean="0">
                <a:latin typeface="Arial Narrow" panose="020B0606020202030204" pitchFamily="34" charset="0"/>
                <a:cs typeface="Arial" panose="020B0604020202020204" pitchFamily="34" charset="0"/>
              </a:rPr>
              <a:t>ЖКХ</a:t>
            </a:r>
          </a:p>
          <a:p>
            <a:pPr marL="12700">
              <a:lnSpc>
                <a:spcPts val="2080"/>
              </a:lnSpc>
            </a:pPr>
            <a:r>
              <a:rPr lang="en-US" u="sng" dirty="0" smtClean="0">
                <a:latin typeface="Arial Narrow" panose="020B0606020202030204" pitchFamily="34" charset="0"/>
                <a:cs typeface="Arial" panose="020B0604020202020204" pitchFamily="34" charset="0"/>
              </a:rPr>
              <a:t>ФАС </a:t>
            </a:r>
            <a:r>
              <a:rPr lang="ru-RU" u="sng" dirty="0" smtClean="0">
                <a:latin typeface="Arial Narrow" panose="020B0606020202030204" pitchFamily="34" charset="0"/>
                <a:cs typeface="Arial" panose="020B0604020202020204" pitchFamily="34" charset="0"/>
              </a:rPr>
              <a:t>России </a:t>
            </a:r>
            <a:r>
              <a:rPr lang="ru-RU" u="sng" dirty="0">
                <a:latin typeface="Arial Narrow" panose="020B0606020202030204" pitchFamily="34" charset="0"/>
                <a:cs typeface="Arial" panose="020B0604020202020204" pitchFamily="34" charset="0"/>
              </a:rPr>
              <a:t>письмом от 16 сентября 2024 г. </a:t>
            </a:r>
            <a:r>
              <a:rPr lang="ru-RU" u="sng" dirty="0" err="1">
                <a:latin typeface="Arial Narrow" panose="020B0606020202030204" pitchFamily="34" charset="0"/>
                <a:cs typeface="Arial" panose="020B0604020202020204" pitchFamily="34" charset="0"/>
              </a:rPr>
              <a:t>No</a:t>
            </a:r>
            <a:r>
              <a:rPr lang="ru-RU" u="sng" dirty="0">
                <a:latin typeface="Arial Narrow" panose="020B0606020202030204" pitchFamily="34" charset="0"/>
                <a:cs typeface="Arial" panose="020B0604020202020204" pitchFamily="34" charset="0"/>
              </a:rPr>
              <a:t> ВК/83354-ПР/24 сообщил о готовности  принять  участие  в подготовке  изменений  в жилищное  законодательство, в случае необходимости  их  внесения</a:t>
            </a:r>
            <a:endParaRPr lang="ru-RU" u="sng" dirty="0">
              <a:latin typeface="Arial Narrow" panose="020B0606020202030204" pitchFamily="34" charset="0"/>
              <a:cs typeface="Arial" panose="020B0604020202020204" pitchFamily="34" charset="0"/>
            </a:endParaRPr>
          </a:p>
        </p:txBody>
      </p:sp>
      <p:sp>
        <p:nvSpPr>
          <p:cNvPr id="12" name="Прямоугольник 11"/>
          <p:cNvSpPr/>
          <p:nvPr/>
        </p:nvSpPr>
        <p:spPr>
          <a:xfrm>
            <a:off x="333776" y="7040053"/>
            <a:ext cx="9708918" cy="400110"/>
          </a:xfrm>
          <a:prstGeom prst="rect">
            <a:avLst/>
          </a:prstGeom>
        </p:spPr>
        <p:txBody>
          <a:bodyPr wrap="square">
            <a:spAutoFit/>
          </a:bodyPr>
          <a:lstStyle/>
          <a:p>
            <a:r>
              <a:rPr lang="ru-RU" sz="1000" b="1" dirty="0" smtClean="0"/>
              <a:t>Ассоциация АКОН, 117105</a:t>
            </a:r>
            <a:r>
              <a:rPr lang="ru-RU" sz="1000" b="1" dirty="0"/>
              <a:t>, г. Москва, ул. </a:t>
            </a:r>
            <a:r>
              <a:rPr lang="ru-RU" sz="1000" b="1" dirty="0" err="1"/>
              <a:t>Нагатинская</a:t>
            </a:r>
            <a:r>
              <a:rPr lang="ru-RU" sz="1000" b="1" dirty="0"/>
              <a:t>, д. 3А, стр. 2, этаж </a:t>
            </a:r>
            <a:r>
              <a:rPr lang="ru-RU" sz="1000" b="1" dirty="0" smtClean="0"/>
              <a:t>3; Сайт: </a:t>
            </a:r>
            <a:r>
              <a:rPr lang="en-US" sz="1000" b="1" dirty="0" smtClean="0">
                <a:hlinkClick r:id="rId3"/>
              </a:rPr>
              <a:t>www.acon.pro</a:t>
            </a:r>
            <a:r>
              <a:rPr lang="ru-RU" sz="1000" b="1" dirty="0" smtClean="0"/>
              <a:t>  Почта: </a:t>
            </a:r>
            <a:r>
              <a:rPr lang="en-US" sz="1000" b="1" dirty="0" smtClean="0">
                <a:hlinkClick r:id="rId4"/>
              </a:rPr>
              <a:t>chulochnikov@acon.pro</a:t>
            </a:r>
            <a:r>
              <a:rPr lang="ru-RU" sz="1000" b="1" dirty="0" smtClean="0"/>
              <a:t>; </a:t>
            </a:r>
          </a:p>
          <a:p>
            <a:r>
              <a:rPr lang="en-US" sz="1000" b="1" dirty="0" smtClean="0">
                <a:hlinkClick r:id="rId5"/>
              </a:rPr>
              <a:t>https://vk.com/nikita_chulochnikov</a:t>
            </a:r>
            <a:r>
              <a:rPr lang="ru-RU" sz="1000" b="1" dirty="0" smtClean="0"/>
              <a:t> (ВК)</a:t>
            </a:r>
            <a:r>
              <a:rPr lang="en-US" sz="1000" b="1" dirty="0" smtClean="0"/>
              <a:t> </a:t>
            </a:r>
            <a:r>
              <a:rPr lang="en-US" sz="1000" b="1" dirty="0" smtClean="0">
                <a:cs typeface="Trebuchet MS"/>
                <a:hlinkClick r:id="rId6"/>
              </a:rPr>
              <a:t>https://t.me/NikitaChulochnikov</a:t>
            </a:r>
            <a:r>
              <a:rPr lang="ru-RU" sz="1000" b="1" dirty="0" smtClean="0">
                <a:cs typeface="Trebuchet MS"/>
              </a:rPr>
              <a:t>  </a:t>
            </a:r>
            <a:r>
              <a:rPr lang="en-US" sz="1000" b="1" dirty="0" smtClean="0">
                <a:cs typeface="Trebuchet MS"/>
              </a:rPr>
              <a:t>(</a:t>
            </a:r>
            <a:r>
              <a:rPr lang="ru-RU" sz="1000" b="1" dirty="0" err="1" smtClean="0">
                <a:cs typeface="Trebuchet MS"/>
              </a:rPr>
              <a:t>Телеграм</a:t>
            </a:r>
            <a:r>
              <a:rPr lang="en-US" sz="1000" b="1" dirty="0" smtClean="0">
                <a:cs typeface="Trebuchet MS"/>
              </a:rPr>
              <a:t>)</a:t>
            </a:r>
            <a:r>
              <a:rPr lang="ru-RU" sz="1000" b="1" dirty="0" smtClean="0">
                <a:cs typeface="Trebuchet MS"/>
              </a:rPr>
              <a:t> </a:t>
            </a:r>
            <a:r>
              <a:rPr lang="ru-RU" sz="1000" b="1" dirty="0" smtClean="0"/>
              <a:t> Экспертная группа Ассоциации АКОН в </a:t>
            </a:r>
            <a:r>
              <a:rPr lang="ru-RU" sz="1000" b="1" dirty="0" err="1" smtClean="0"/>
              <a:t>Телеграм</a:t>
            </a:r>
            <a:r>
              <a:rPr lang="ru-RU" sz="1000" b="1" dirty="0" smtClean="0"/>
              <a:t> </a:t>
            </a:r>
            <a:r>
              <a:rPr lang="ru-RU" sz="1000" b="1" u="sng" dirty="0" smtClean="0">
                <a:hlinkClick r:id="rId7"/>
              </a:rPr>
              <a:t>https://t.me/+Io3GJMU5Q4phYTA6</a:t>
            </a:r>
            <a:endParaRPr lang="ru-RU" sz="1000" b="1" dirty="0"/>
          </a:p>
        </p:txBody>
      </p:sp>
      <p:pic>
        <p:nvPicPr>
          <p:cNvPr id="4" name="Рисунок 3"/>
          <p:cNvPicPr>
            <a:picLocks noChangeAspect="1"/>
          </p:cNvPicPr>
          <p:nvPr/>
        </p:nvPicPr>
        <p:blipFill>
          <a:blip r:embed="rId8"/>
          <a:stretch>
            <a:fillRect/>
          </a:stretch>
        </p:blipFill>
        <p:spPr>
          <a:xfrm>
            <a:off x="192746" y="279271"/>
            <a:ext cx="1352457" cy="795563"/>
          </a:xfrm>
          <a:prstGeom prst="rect">
            <a:avLst/>
          </a:prstGeom>
        </p:spPr>
      </p:pic>
      <p:sp>
        <p:nvSpPr>
          <p:cNvPr id="20" name="object 51"/>
          <p:cNvSpPr txBox="1"/>
          <p:nvPr/>
        </p:nvSpPr>
        <p:spPr>
          <a:xfrm>
            <a:off x="1737949" y="323739"/>
            <a:ext cx="7875951" cy="538609"/>
          </a:xfrm>
          <a:prstGeom prst="rect">
            <a:avLst/>
          </a:prstGeom>
        </p:spPr>
        <p:txBody>
          <a:bodyPr vert="horz" wrap="square" lIns="0" tIns="0" rIns="0" bIns="0" rtlCol="0">
            <a:spAutoFit/>
          </a:bodyPr>
          <a:lstStyle/>
          <a:p>
            <a:pPr marL="12700">
              <a:lnSpc>
                <a:spcPts val="2080"/>
              </a:lnSpc>
            </a:pPr>
            <a:r>
              <a:rPr lang="ru-RU" b="1" dirty="0">
                <a:solidFill>
                  <a:srgbClr val="A01871"/>
                </a:solidFill>
                <a:latin typeface="Arial Narrow" panose="020B0606020202030204" pitchFamily="34" charset="0"/>
                <a:cs typeface="Arial" panose="020B0604020202020204" pitchFamily="34" charset="0"/>
              </a:rPr>
              <a:t>О результатах аналитического </a:t>
            </a:r>
            <a:r>
              <a:rPr lang="ru-RU" b="1" dirty="0" smtClean="0">
                <a:solidFill>
                  <a:srgbClr val="A01871"/>
                </a:solidFill>
                <a:latin typeface="Arial Narrow" panose="020B0606020202030204" pitchFamily="34" charset="0"/>
                <a:cs typeface="Arial" panose="020B0604020202020204" pitchFamily="34" charset="0"/>
              </a:rPr>
              <a:t>исследования</a:t>
            </a:r>
            <a:r>
              <a:rPr lang="en-US" b="1" dirty="0" smtClean="0">
                <a:solidFill>
                  <a:srgbClr val="A01871"/>
                </a:solidFill>
                <a:latin typeface="Arial Narrow" panose="020B0606020202030204" pitchFamily="34" charset="0"/>
                <a:cs typeface="Arial" panose="020B0604020202020204" pitchFamily="34" charset="0"/>
              </a:rPr>
              <a:t> </a:t>
            </a:r>
            <a:r>
              <a:rPr lang="ru-RU" b="1" dirty="0" smtClean="0">
                <a:solidFill>
                  <a:srgbClr val="A01871"/>
                </a:solidFill>
                <a:latin typeface="Arial Narrow" panose="020B0606020202030204" pitchFamily="34" charset="0"/>
                <a:cs typeface="Arial" panose="020B0604020202020204" pitchFamily="34" charset="0"/>
              </a:rPr>
              <a:t>«</a:t>
            </a:r>
            <a:r>
              <a:rPr lang="ru-RU" b="1" dirty="0">
                <a:solidFill>
                  <a:srgbClr val="A01871"/>
                </a:solidFill>
                <a:latin typeface="Arial Narrow" panose="020B0606020202030204" pitchFamily="34" charset="0"/>
                <a:cs typeface="Arial" panose="020B0604020202020204" pitchFamily="34" charset="0"/>
              </a:rPr>
              <a:t>Тарифы на жилищные услуги для населения по регионам РФ в 2020-2024 годах: темпы роста, индексация, динамика»</a:t>
            </a:r>
          </a:p>
        </p:txBody>
      </p:sp>
      <p:pic>
        <p:nvPicPr>
          <p:cNvPr id="5" name="Рисунок 4"/>
          <p:cNvPicPr>
            <a:picLocks noChangeAspect="1"/>
          </p:cNvPicPr>
          <p:nvPr/>
        </p:nvPicPr>
        <p:blipFill>
          <a:blip r:embed="rId9"/>
          <a:stretch>
            <a:fillRect/>
          </a:stretch>
        </p:blipFill>
        <p:spPr>
          <a:xfrm>
            <a:off x="9832173" y="6965587"/>
            <a:ext cx="476641" cy="549042"/>
          </a:xfrm>
          <a:prstGeom prst="rect">
            <a:avLst/>
          </a:prstGeom>
        </p:spPr>
      </p:pic>
    </p:spTree>
    <p:extLst>
      <p:ext uri="{BB962C8B-B14F-4D97-AF65-F5344CB8AC3E}">
        <p14:creationId xmlns:p14="http://schemas.microsoft.com/office/powerpoint/2010/main" val="790803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2"/>
            <a:ext cx="10692003" cy="305993"/>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457200" y="6981825"/>
            <a:ext cx="9777730" cy="0"/>
          </a:xfrm>
          <a:custGeom>
            <a:avLst/>
            <a:gdLst/>
            <a:ahLst/>
            <a:cxnLst/>
            <a:rect l="l" t="t" r="r" b="b"/>
            <a:pathLst>
              <a:path w="9777730">
                <a:moveTo>
                  <a:pt x="0" y="0"/>
                </a:moveTo>
                <a:lnTo>
                  <a:pt x="9777603" y="0"/>
                </a:lnTo>
              </a:path>
            </a:pathLst>
          </a:custGeom>
          <a:ln w="63500">
            <a:solidFill>
              <a:srgbClr val="D1D3D4"/>
            </a:solidFill>
          </a:ln>
        </p:spPr>
        <p:txBody>
          <a:bodyPr wrap="square" lIns="0" tIns="0" rIns="0" bIns="0" rtlCol="0"/>
          <a:lstStyle/>
          <a:p>
            <a:endParaRPr/>
          </a:p>
        </p:txBody>
      </p:sp>
      <p:sp>
        <p:nvSpPr>
          <p:cNvPr id="37" name="object 37"/>
          <p:cNvSpPr/>
          <p:nvPr/>
        </p:nvSpPr>
        <p:spPr>
          <a:xfrm>
            <a:off x="5216035"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39" name="object 39"/>
          <p:cNvSpPr/>
          <p:nvPr/>
        </p:nvSpPr>
        <p:spPr>
          <a:xfrm>
            <a:off x="5303957"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45" name="object 45"/>
          <p:cNvSpPr/>
          <p:nvPr/>
        </p:nvSpPr>
        <p:spPr>
          <a:xfrm>
            <a:off x="8190206"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7" name="object 47"/>
          <p:cNvSpPr/>
          <p:nvPr/>
        </p:nvSpPr>
        <p:spPr>
          <a:xfrm>
            <a:off x="8336857"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9" name="object 49"/>
          <p:cNvSpPr/>
          <p:nvPr/>
        </p:nvSpPr>
        <p:spPr>
          <a:xfrm>
            <a:off x="10054803" y="532810"/>
            <a:ext cx="360045" cy="360045"/>
          </a:xfrm>
          <a:custGeom>
            <a:avLst/>
            <a:gdLst/>
            <a:ahLst/>
            <a:cxnLst/>
            <a:rect l="l" t="t" r="r" b="b"/>
            <a:pathLst>
              <a:path w="360045" h="360044">
                <a:moveTo>
                  <a:pt x="179997" y="0"/>
                </a:moveTo>
                <a:lnTo>
                  <a:pt x="132144" y="6429"/>
                </a:lnTo>
                <a:lnTo>
                  <a:pt x="89146" y="24573"/>
                </a:lnTo>
                <a:lnTo>
                  <a:pt x="52717" y="52717"/>
                </a:lnTo>
                <a:lnTo>
                  <a:pt x="24573" y="89146"/>
                </a:lnTo>
                <a:lnTo>
                  <a:pt x="6429" y="132144"/>
                </a:lnTo>
                <a:lnTo>
                  <a:pt x="0" y="179997"/>
                </a:lnTo>
                <a:lnTo>
                  <a:pt x="6429" y="227845"/>
                </a:lnTo>
                <a:lnTo>
                  <a:pt x="24573" y="270842"/>
                </a:lnTo>
                <a:lnTo>
                  <a:pt x="52717" y="307271"/>
                </a:lnTo>
                <a:lnTo>
                  <a:pt x="89146" y="335417"/>
                </a:lnTo>
                <a:lnTo>
                  <a:pt x="132144" y="353564"/>
                </a:lnTo>
                <a:lnTo>
                  <a:pt x="179997" y="359994"/>
                </a:lnTo>
                <a:lnTo>
                  <a:pt x="227849" y="353564"/>
                </a:lnTo>
                <a:lnTo>
                  <a:pt x="270847" y="335417"/>
                </a:lnTo>
                <a:lnTo>
                  <a:pt x="307276" y="307271"/>
                </a:lnTo>
                <a:lnTo>
                  <a:pt x="335420" y="270842"/>
                </a:lnTo>
                <a:lnTo>
                  <a:pt x="353564" y="227845"/>
                </a:lnTo>
                <a:lnTo>
                  <a:pt x="359994" y="179997"/>
                </a:lnTo>
                <a:lnTo>
                  <a:pt x="353564" y="132144"/>
                </a:lnTo>
                <a:lnTo>
                  <a:pt x="335420" y="89146"/>
                </a:lnTo>
                <a:lnTo>
                  <a:pt x="307276" y="52717"/>
                </a:lnTo>
                <a:lnTo>
                  <a:pt x="270847" y="24573"/>
                </a:lnTo>
                <a:lnTo>
                  <a:pt x="227849" y="6429"/>
                </a:lnTo>
                <a:lnTo>
                  <a:pt x="179997" y="0"/>
                </a:lnTo>
                <a:close/>
              </a:path>
            </a:pathLst>
          </a:custGeom>
          <a:solidFill>
            <a:srgbClr val="939598"/>
          </a:solidFill>
        </p:spPr>
        <p:txBody>
          <a:bodyPr wrap="square" lIns="0" tIns="0" rIns="0" bIns="0" rtlCol="0"/>
          <a:lstStyle/>
          <a:p>
            <a:endParaRPr/>
          </a:p>
        </p:txBody>
      </p:sp>
      <p:sp>
        <p:nvSpPr>
          <p:cNvPr id="50" name="object 50"/>
          <p:cNvSpPr txBox="1"/>
          <p:nvPr/>
        </p:nvSpPr>
        <p:spPr>
          <a:xfrm>
            <a:off x="10054803" y="569930"/>
            <a:ext cx="374516" cy="276999"/>
          </a:xfrm>
          <a:prstGeom prst="rect">
            <a:avLst/>
          </a:prstGeom>
        </p:spPr>
        <p:txBody>
          <a:bodyPr vert="horz" wrap="square" lIns="0" tIns="0" rIns="0" bIns="0" rtlCol="0">
            <a:spAutoFit/>
          </a:bodyPr>
          <a:lstStyle/>
          <a:p>
            <a:pPr marL="12700">
              <a:lnSpc>
                <a:spcPct val="100000"/>
              </a:lnSpc>
            </a:pPr>
            <a:r>
              <a:rPr lang="en-US" b="1" i="1" spc="45" dirty="0" smtClean="0">
                <a:solidFill>
                  <a:srgbClr val="FFFFFF"/>
                </a:solidFill>
                <a:latin typeface="Trebuchet MS"/>
                <a:cs typeface="Trebuchet MS"/>
              </a:rPr>
              <a:t>13</a:t>
            </a:r>
            <a:endParaRPr sz="1800" dirty="0">
              <a:latin typeface="Trebuchet MS"/>
              <a:cs typeface="Trebuchet MS"/>
            </a:endParaRPr>
          </a:p>
        </p:txBody>
      </p:sp>
      <p:sp>
        <p:nvSpPr>
          <p:cNvPr id="52" name="object 51"/>
          <p:cNvSpPr txBox="1"/>
          <p:nvPr/>
        </p:nvSpPr>
        <p:spPr>
          <a:xfrm>
            <a:off x="622300" y="962025"/>
            <a:ext cx="9807019" cy="6463308"/>
          </a:xfrm>
          <a:prstGeom prst="rect">
            <a:avLst/>
          </a:prstGeom>
        </p:spPr>
        <p:txBody>
          <a:bodyPr vert="horz" wrap="square" lIns="0" tIns="0" rIns="0" bIns="0" rtlCol="0">
            <a:spAutoFit/>
          </a:bodyPr>
          <a:lstStyle/>
          <a:p>
            <a:pPr marL="12700" algn="ctr">
              <a:lnSpc>
                <a:spcPts val="2080"/>
              </a:lnSpc>
            </a:pPr>
            <a:r>
              <a:rPr lang="ru-RU" b="1" dirty="0" smtClean="0">
                <a:solidFill>
                  <a:srgbClr val="A01871"/>
                </a:solidFill>
                <a:latin typeface="Arial Narrow" panose="020B0606020202030204" pitchFamily="34" charset="0"/>
                <a:cs typeface="Arial" panose="020B0604020202020204" pitchFamily="34" charset="0"/>
              </a:rPr>
              <a:t> </a:t>
            </a:r>
            <a:r>
              <a:rPr lang="en-US" b="1" dirty="0" smtClean="0">
                <a:solidFill>
                  <a:srgbClr val="A01871"/>
                </a:solidFill>
                <a:latin typeface="Arial Narrow" panose="020B0606020202030204" pitchFamily="34" charset="0"/>
                <a:cs typeface="Arial" panose="020B0604020202020204" pitchFamily="34" charset="0"/>
              </a:rPr>
              <a:t>ВЫВОДЫ И ПРЕДЛОЖЕНИЯ АССОЦИАЦИИ АКОН </a:t>
            </a:r>
          </a:p>
          <a:p>
            <a:pPr marL="12700" algn="ctr">
              <a:lnSpc>
                <a:spcPts val="2080"/>
              </a:lnSpc>
            </a:pPr>
            <a:r>
              <a:rPr lang="en-US" b="1" dirty="0" smtClean="0">
                <a:latin typeface="Arial Narrow" panose="020B0606020202030204" pitchFamily="34" charset="0"/>
                <a:cs typeface="Arial" panose="020B0604020202020204" pitchFamily="34" charset="0"/>
              </a:rPr>
              <a:t>Письмо Председателю Правительства РФ М.В. Мишустину </a:t>
            </a:r>
          </a:p>
          <a:p>
            <a:pPr marL="12700" algn="ctr">
              <a:lnSpc>
                <a:spcPts val="2080"/>
              </a:lnSpc>
            </a:pPr>
            <a:r>
              <a:rPr lang="en-US" b="1" dirty="0" smtClean="0">
                <a:latin typeface="Arial Narrow" panose="020B0606020202030204" pitchFamily="34" charset="0"/>
                <a:cs typeface="Arial" panose="020B0604020202020204" pitchFamily="34" charset="0"/>
              </a:rPr>
              <a:t>(</a:t>
            </a:r>
            <a:r>
              <a:rPr lang="ru-RU" b="1" dirty="0">
                <a:latin typeface="Arial Narrow" panose="020B0606020202030204" pitchFamily="34" charset="0"/>
                <a:cs typeface="Arial" panose="020B0604020202020204" pitchFamily="34" charset="0"/>
              </a:rPr>
              <a:t>от «22» августа 2024 г</a:t>
            </a:r>
            <a:r>
              <a:rPr lang="ru-RU" b="1" dirty="0" smtClean="0">
                <a:latin typeface="Arial Narrow" panose="020B0606020202030204" pitchFamily="34" charset="0"/>
                <a:cs typeface="Arial" panose="020B0604020202020204" pitchFamily="34" charset="0"/>
              </a:rPr>
              <a:t>.</a:t>
            </a:r>
            <a:r>
              <a:rPr lang="en-US" b="1" dirty="0" smtClean="0">
                <a:latin typeface="Arial Narrow" panose="020B0606020202030204" pitchFamily="34" charset="0"/>
                <a:cs typeface="Arial" panose="020B0604020202020204" pitchFamily="34" charset="0"/>
              </a:rPr>
              <a:t> и</a:t>
            </a:r>
            <a:r>
              <a:rPr lang="ru-RU" b="1" dirty="0" err="1" smtClean="0">
                <a:latin typeface="Arial Narrow" panose="020B0606020202030204" pitchFamily="34" charset="0"/>
                <a:cs typeface="Arial" panose="020B0604020202020204" pitchFamily="34" charset="0"/>
              </a:rPr>
              <a:t>сх</a:t>
            </a:r>
            <a:r>
              <a:rPr lang="ru-RU" b="1" dirty="0">
                <a:latin typeface="Arial Narrow" panose="020B0606020202030204" pitchFamily="34" charset="0"/>
                <a:cs typeface="Arial" panose="020B0604020202020204" pitchFamily="34" charset="0"/>
              </a:rPr>
              <a:t>. № </a:t>
            </a:r>
            <a:r>
              <a:rPr lang="ru-RU" b="1" dirty="0" smtClean="0">
                <a:latin typeface="Arial Narrow" panose="020B0606020202030204" pitchFamily="34" charset="0"/>
                <a:cs typeface="Arial" panose="020B0604020202020204" pitchFamily="34" charset="0"/>
              </a:rPr>
              <a:t>01/22-08/2024П</a:t>
            </a:r>
            <a:r>
              <a:rPr lang="en-US" b="1" dirty="0" smtClean="0">
                <a:latin typeface="Arial Narrow" panose="020B0606020202030204" pitchFamily="34" charset="0"/>
                <a:cs typeface="Arial" panose="020B0604020202020204" pitchFamily="34" charset="0"/>
              </a:rPr>
              <a:t>)</a:t>
            </a:r>
            <a:endParaRPr lang="ru-RU" b="1" dirty="0">
              <a:latin typeface="Arial Narrow" panose="020B0606020202030204" pitchFamily="34" charset="0"/>
              <a:cs typeface="Arial" panose="020B0604020202020204" pitchFamily="34" charset="0"/>
            </a:endParaRPr>
          </a:p>
          <a:p>
            <a:pPr marL="12700" algn="just">
              <a:lnSpc>
                <a:spcPts val="2080"/>
              </a:lnSpc>
            </a:pPr>
            <a:r>
              <a:rPr lang="ru-RU" b="1" dirty="0" smtClean="0">
                <a:solidFill>
                  <a:srgbClr val="A01871"/>
                </a:solidFill>
                <a:latin typeface="Arial Narrow" panose="020B0606020202030204" pitchFamily="34" charset="0"/>
                <a:cs typeface="Arial" panose="020B0604020202020204" pitchFamily="34" charset="0"/>
              </a:rPr>
              <a:t> </a:t>
            </a:r>
            <a:r>
              <a:rPr lang="ru-RU" b="1" dirty="0" smtClean="0">
                <a:latin typeface="Arial Narrow" panose="020B0606020202030204" pitchFamily="34" charset="0"/>
                <a:cs typeface="Arial" panose="020B0604020202020204" pitchFamily="34" charset="0"/>
              </a:rPr>
              <a:t>2</a:t>
            </a:r>
            <a:r>
              <a:rPr lang="ru-RU" b="1" dirty="0">
                <a:latin typeface="Arial Narrow" panose="020B0606020202030204" pitchFamily="34" charset="0"/>
                <a:cs typeface="Arial" panose="020B0604020202020204" pitchFamily="34" charset="0"/>
              </a:rPr>
              <a:t>. </a:t>
            </a:r>
            <a:r>
              <a:rPr lang="ru-RU" b="1" u="sng" dirty="0">
                <a:latin typeface="Arial Narrow" panose="020B0606020202030204" pitchFamily="34" charset="0"/>
                <a:cs typeface="Arial" panose="020B0604020202020204" pitchFamily="34" charset="0"/>
              </a:rPr>
              <a:t>Для компенсации регулярного роста (и снижения его темпов) размера взносов и для предотвращения инфляционного обесценивания денежных средств</a:t>
            </a:r>
            <a:r>
              <a:rPr lang="ru-RU" b="1" dirty="0">
                <a:latin typeface="Arial Narrow" panose="020B0606020202030204" pitchFamily="34" charset="0"/>
                <a:cs typeface="Arial" panose="020B0604020202020204" pitchFamily="34" charset="0"/>
              </a:rPr>
              <a:t>, собранных с собственников помещений в МКД на капитальный </a:t>
            </a:r>
            <a:r>
              <a:rPr lang="ru-RU" b="1" dirty="0" smtClean="0">
                <a:latin typeface="Arial Narrow" panose="020B0606020202030204" pitchFamily="34" charset="0"/>
                <a:cs typeface="Arial" panose="020B0604020202020204" pitchFamily="34" charset="0"/>
              </a:rPr>
              <a:t>ремонт</a:t>
            </a:r>
            <a:r>
              <a:rPr lang="en-US" b="1" dirty="0" smtClean="0">
                <a:latin typeface="Arial Narrow" panose="020B0606020202030204" pitchFamily="34" charset="0"/>
                <a:cs typeface="Arial" panose="020B0604020202020204" pitchFamily="34" charset="0"/>
              </a:rPr>
              <a:t>:</a:t>
            </a:r>
          </a:p>
          <a:p>
            <a:pPr marL="298450" indent="-285750">
              <a:lnSpc>
                <a:spcPts val="2080"/>
              </a:lnSpc>
              <a:buFont typeface="Arial" panose="020B0604020202020204" pitchFamily="34" charset="0"/>
              <a:buChar char="•"/>
            </a:pPr>
            <a:r>
              <a:rPr lang="ru-RU" dirty="0" smtClean="0">
                <a:latin typeface="Arial Narrow" panose="020B0606020202030204" pitchFamily="34" charset="0"/>
                <a:cs typeface="Arial" panose="020B0604020202020204" pitchFamily="34" charset="0"/>
              </a:rPr>
              <a:t>законодательно </a:t>
            </a:r>
            <a:r>
              <a:rPr lang="ru-RU" dirty="0">
                <a:latin typeface="Arial Narrow" panose="020B0606020202030204" pitchFamily="34" charset="0"/>
                <a:cs typeface="Arial" panose="020B0604020202020204" pitchFamily="34" charset="0"/>
              </a:rPr>
              <a:t>предусмотреть </a:t>
            </a:r>
            <a:r>
              <a:rPr lang="ru-RU" u="sng" dirty="0">
                <a:latin typeface="Arial Narrow" panose="020B0606020202030204" pitchFamily="34" charset="0"/>
                <a:cs typeface="Arial" panose="020B0604020202020204" pitchFamily="34" charset="0"/>
              </a:rPr>
              <a:t>возможность и условия формирования (фактически) накопительных счетов </a:t>
            </a:r>
            <a:r>
              <a:rPr lang="ru-RU" dirty="0">
                <a:latin typeface="Arial Narrow" panose="020B0606020202030204" pitchFamily="34" charset="0"/>
                <a:cs typeface="Arial" panose="020B0604020202020204" pitchFamily="34" charset="0"/>
              </a:rPr>
              <a:t>для размещения временно свободных средств фондов капительного ремонта в кредитно-финансовых организациях в качестве депозитных</a:t>
            </a:r>
            <a:r>
              <a:rPr lang="ru-RU" u="sng" dirty="0">
                <a:latin typeface="Arial Narrow" panose="020B0606020202030204" pitchFamily="34" charset="0"/>
                <a:cs typeface="Arial" panose="020B0604020202020204" pitchFamily="34" charset="0"/>
              </a:rPr>
              <a:t>, для начисления процентов, на уровне коммерческих ставок. </a:t>
            </a:r>
            <a:endParaRPr lang="en-US" u="sng"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ru-RU" dirty="0" smtClean="0">
                <a:latin typeface="Arial Narrow" panose="020B0606020202030204" pitchFamily="34" charset="0"/>
                <a:cs typeface="Arial" panose="020B0604020202020204" pitchFamily="34" charset="0"/>
              </a:rPr>
              <a:t>Регулятору </a:t>
            </a:r>
            <a:r>
              <a:rPr lang="ru-RU" dirty="0">
                <a:latin typeface="Arial Narrow" panose="020B0606020202030204" pitchFamily="34" charset="0"/>
                <a:cs typeface="Arial" panose="020B0604020202020204" pitchFamily="34" charset="0"/>
              </a:rPr>
              <a:t>оказать содействие кредитно-финансовым учреждениям для </a:t>
            </a:r>
            <a:r>
              <a:rPr lang="ru-RU" u="sng" dirty="0">
                <a:latin typeface="Arial Narrow" panose="020B0606020202030204" pitchFamily="34" charset="0"/>
                <a:cs typeface="Arial" panose="020B0604020202020204" pitchFamily="34" charset="0"/>
              </a:rPr>
              <a:t>разработки специальных финансовых продуктов и предложения данных продуктов фондам капитального ремонта</a:t>
            </a:r>
            <a:r>
              <a:rPr lang="ru-RU" dirty="0" smtClean="0">
                <a:latin typeface="Arial Narrow" panose="020B0606020202030204" pitchFamily="34" charset="0"/>
                <a:cs typeface="Arial" panose="020B0604020202020204" pitchFamily="34" charset="0"/>
              </a:rPr>
              <a:t>.</a:t>
            </a:r>
            <a:endParaRPr lang="en-US"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ru-RU" u="sng" dirty="0" smtClean="0">
                <a:latin typeface="Arial Narrow" panose="020B0606020202030204" pitchFamily="34" charset="0"/>
                <a:cs typeface="Arial" panose="020B0604020202020204" pitchFamily="34" charset="0"/>
              </a:rPr>
              <a:t>Аналогичные </a:t>
            </a:r>
            <a:r>
              <a:rPr lang="ru-RU" u="sng" dirty="0">
                <a:latin typeface="Arial Narrow" panose="020B0606020202030204" pitchFamily="34" charset="0"/>
                <a:cs typeface="Arial" panose="020B0604020202020204" pitchFamily="34" charset="0"/>
              </a:rPr>
              <a:t>продукты разработать и предложить операторам специальных счетов </a:t>
            </a:r>
            <a:r>
              <a:rPr lang="ru-RU" dirty="0">
                <a:latin typeface="Arial Narrow" panose="020B0606020202030204" pitchFamily="34" charset="0"/>
                <a:cs typeface="Arial" panose="020B0604020202020204" pitchFamily="34" charset="0"/>
              </a:rPr>
              <a:t>(в частности, УО/УК и ТСЖ/ЖСК), где также идет накопление средств собственников на капитальный ремонт. </a:t>
            </a:r>
            <a:endParaRPr lang="en-US" dirty="0" smtClean="0">
              <a:latin typeface="Arial Narrow" panose="020B0606020202030204" pitchFamily="34" charset="0"/>
              <a:cs typeface="Arial" panose="020B0604020202020204" pitchFamily="34" charset="0"/>
            </a:endParaRPr>
          </a:p>
          <a:p>
            <a:pPr marL="12700">
              <a:lnSpc>
                <a:spcPts val="2080"/>
              </a:lnSpc>
            </a:pPr>
            <a:r>
              <a:rPr lang="en-US" b="1" dirty="0">
                <a:solidFill>
                  <a:srgbClr val="A01871"/>
                </a:solidFill>
                <a:latin typeface="Arial Narrow" panose="020B0606020202030204" pitchFamily="34" charset="0"/>
                <a:cs typeface="Arial" panose="020B0604020202020204" pitchFamily="34" charset="0"/>
              </a:rPr>
              <a:t>ОТВЕТ МИНСТРОЯ:</a:t>
            </a:r>
            <a:r>
              <a:rPr lang="en-US"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В рамках проводимой Минстроем </a:t>
            </a:r>
            <a:r>
              <a:rPr lang="ru-RU" dirty="0" smtClean="0">
                <a:latin typeface="Arial Narrow" panose="020B0606020202030204" pitchFamily="34" charset="0"/>
                <a:cs typeface="Arial" panose="020B0604020202020204" pitchFamily="34" charset="0"/>
              </a:rPr>
              <a:t>совместно </a:t>
            </a:r>
            <a:r>
              <a:rPr lang="ru-RU" dirty="0">
                <a:latin typeface="Arial Narrow" panose="020B0606020202030204" pitchFamily="34" charset="0"/>
                <a:cs typeface="Arial" panose="020B0604020202020204" pitchFamily="34" charset="0"/>
              </a:rPr>
              <a:t>с субъектами </a:t>
            </a:r>
            <a:r>
              <a:rPr lang="en-US" dirty="0" smtClean="0">
                <a:latin typeface="Arial Narrow" panose="020B0606020202030204" pitchFamily="34" charset="0"/>
                <a:cs typeface="Arial" panose="020B0604020202020204" pitchFamily="34" charset="0"/>
              </a:rPr>
              <a:t>РФ </a:t>
            </a:r>
            <a:r>
              <a:rPr lang="ru-RU" dirty="0" smtClean="0">
                <a:latin typeface="Arial Narrow" panose="020B0606020202030204" pitchFamily="34" charset="0"/>
                <a:cs typeface="Arial" panose="020B0604020202020204" pitchFamily="34" charset="0"/>
              </a:rPr>
              <a:t>работы </a:t>
            </a:r>
            <a:r>
              <a:rPr lang="ru-RU" dirty="0">
                <a:latin typeface="Arial Narrow" panose="020B0606020202030204" pitchFamily="34" charset="0"/>
                <a:cs typeface="Arial" panose="020B0604020202020204" pitchFamily="34" charset="0"/>
              </a:rPr>
              <a:t>по обеспечению финансовой устойчивости региональных программ капитального ремонта, </a:t>
            </a:r>
            <a:r>
              <a:rPr lang="ru-RU" b="1" dirty="0">
                <a:solidFill>
                  <a:srgbClr val="A01871"/>
                </a:solidFill>
                <a:latin typeface="Arial Narrow" panose="020B0606020202030204" pitchFamily="34" charset="0"/>
                <a:cs typeface="Arial" panose="020B0604020202020204" pitchFamily="34" charset="0"/>
              </a:rPr>
              <a:t>ежегодное индексирование установленного минимального размера взноса представляется положительной практикой, способствующей решению поставленных задач..</a:t>
            </a:r>
          </a:p>
          <a:p>
            <a:pPr marL="12700">
              <a:lnSpc>
                <a:spcPts val="2080"/>
              </a:lnSpc>
            </a:pPr>
            <a:r>
              <a:rPr lang="en-US" dirty="0" smtClean="0">
                <a:latin typeface="Arial Narrow" panose="020B0606020202030204" pitchFamily="34" charset="0"/>
                <a:cs typeface="Arial" panose="020B0604020202020204" pitchFamily="34" charset="0"/>
              </a:rPr>
              <a:t>Б</a:t>
            </a:r>
            <a:r>
              <a:rPr lang="ru-RU" dirty="0" err="1" smtClean="0">
                <a:latin typeface="Arial Narrow" panose="020B0606020202030204" pitchFamily="34" charset="0"/>
                <a:cs typeface="Arial" panose="020B0604020202020204" pitchFamily="34" charset="0"/>
              </a:rPr>
              <a:t>анки</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не  зависимы  от  </a:t>
            </a:r>
            <a:r>
              <a:rPr lang="en-US" dirty="0" smtClean="0">
                <a:latin typeface="Arial Narrow" panose="020B0606020202030204" pitchFamily="34" charset="0"/>
                <a:cs typeface="Arial" panose="020B0604020202020204" pitchFamily="34" charset="0"/>
              </a:rPr>
              <a:t>ОГВ </a:t>
            </a:r>
            <a:r>
              <a:rPr lang="ru-RU" dirty="0" smtClean="0">
                <a:latin typeface="Arial Narrow" panose="020B0606020202030204" pitchFamily="34" charset="0"/>
                <a:cs typeface="Arial" panose="020B0604020202020204" pitchFamily="34" charset="0"/>
              </a:rPr>
              <a:t>и </a:t>
            </a:r>
            <a:r>
              <a:rPr lang="en-US" dirty="0" smtClean="0">
                <a:latin typeface="Arial Narrow" panose="020B0606020202030204" pitchFamily="34" charset="0"/>
                <a:cs typeface="Arial" panose="020B0604020202020204" pitchFamily="34" charset="0"/>
              </a:rPr>
              <a:t>ОМСУ </a:t>
            </a:r>
            <a:r>
              <a:rPr lang="ru-RU" dirty="0" smtClean="0">
                <a:latin typeface="Arial Narrow" panose="020B0606020202030204" pitchFamily="34" charset="0"/>
                <a:cs typeface="Arial" panose="020B0604020202020204" pitchFamily="34" charset="0"/>
              </a:rPr>
              <a:t>при </a:t>
            </a:r>
            <a:r>
              <a:rPr lang="ru-RU" dirty="0">
                <a:latin typeface="Arial Narrow" panose="020B0606020202030204" pitchFamily="34" charset="0"/>
                <a:cs typeface="Arial" panose="020B0604020202020204" pitchFamily="34" charset="0"/>
              </a:rPr>
              <a:t>принятии ими решений. Органы законодательной  и  исполнительной   власти </a:t>
            </a:r>
            <a:r>
              <a:rPr lang="ru-RU" dirty="0" smtClean="0">
                <a:latin typeface="Arial Narrow" panose="020B0606020202030204" pitchFamily="34" charset="0"/>
                <a:cs typeface="Arial" panose="020B0604020202020204" pitchFamily="34" charset="0"/>
              </a:rPr>
              <a:t>и </a:t>
            </a:r>
            <a:r>
              <a:rPr lang="en-US" dirty="0" smtClean="0">
                <a:latin typeface="Arial Narrow" panose="020B0606020202030204" pitchFamily="34" charset="0"/>
                <a:cs typeface="Arial" panose="020B0604020202020204" pitchFamily="34" charset="0"/>
              </a:rPr>
              <a:t>ОМСУ </a:t>
            </a:r>
            <a:r>
              <a:rPr lang="ru-RU" dirty="0" smtClean="0">
                <a:latin typeface="Arial Narrow" panose="020B0606020202030204" pitchFamily="34" charset="0"/>
                <a:cs typeface="Arial" panose="020B0604020202020204" pitchFamily="34" charset="0"/>
              </a:rPr>
              <a:t>не </a:t>
            </a:r>
            <a:r>
              <a:rPr lang="ru-RU" dirty="0">
                <a:latin typeface="Arial Narrow" panose="020B0606020202030204" pitchFamily="34" charset="0"/>
                <a:cs typeface="Arial" panose="020B0604020202020204" pitchFamily="34" charset="0"/>
              </a:rPr>
              <a:t>вправе вмешиваться в деятельность банков за исключением случаев, </a:t>
            </a:r>
            <a:r>
              <a:rPr lang="ru-RU" dirty="0" smtClean="0">
                <a:latin typeface="Arial Narrow" panose="020B0606020202030204" pitchFamily="34" charset="0"/>
                <a:cs typeface="Arial" panose="020B0604020202020204" pitchFamily="34" charset="0"/>
              </a:rPr>
              <a:t>предусмотренных </a:t>
            </a:r>
            <a:r>
              <a:rPr lang="en-US" dirty="0" smtClean="0">
                <a:latin typeface="Arial Narrow" panose="020B0606020202030204" pitchFamily="34" charset="0"/>
                <a:cs typeface="Arial" panose="020B0604020202020204" pitchFamily="34" charset="0"/>
              </a:rPr>
              <a:t>ФЗ</a:t>
            </a:r>
            <a:r>
              <a:rPr lang="ru-RU" dirty="0" smtClean="0">
                <a:latin typeface="Arial Narrow" panose="020B0606020202030204" pitchFamily="34" charset="0"/>
                <a:cs typeface="Arial" panose="020B0604020202020204" pitchFamily="34" charset="0"/>
              </a:rPr>
              <a:t>. </a:t>
            </a:r>
            <a:r>
              <a:rPr lang="ru-RU" u="sng" dirty="0">
                <a:latin typeface="Arial Narrow" panose="020B0606020202030204" pitchFamily="34" charset="0"/>
                <a:cs typeface="Arial" panose="020B0604020202020204" pitchFamily="34" charset="0"/>
              </a:rPr>
              <a:t>Задачей государства является создание благоприятных условий для участников рынка, при которых кредитные организации будут заинтересованы в </a:t>
            </a:r>
            <a:r>
              <a:rPr lang="ru-RU" u="sng" dirty="0" smtClean="0">
                <a:latin typeface="Arial Narrow" panose="020B0606020202030204" pitchFamily="34" charset="0"/>
                <a:cs typeface="Arial" panose="020B0604020202020204" pitchFamily="34" charset="0"/>
              </a:rPr>
              <a:t>разработке  </a:t>
            </a:r>
            <a:r>
              <a:rPr lang="ru-RU" u="sng" dirty="0">
                <a:latin typeface="Arial Narrow" panose="020B0606020202030204" pitchFamily="34" charset="0"/>
                <a:cs typeface="Arial" panose="020B0604020202020204" pitchFamily="34" charset="0"/>
              </a:rPr>
              <a:t>специальных  кредитных  продуктов  для различных  категорий  граждан  и организаций</a:t>
            </a:r>
            <a:r>
              <a:rPr lang="ru-RU" u="sng" dirty="0" smtClean="0">
                <a:latin typeface="Arial Narrow" panose="020B0606020202030204" pitchFamily="34" charset="0"/>
                <a:cs typeface="Arial" panose="020B0604020202020204" pitchFamily="34" charset="0"/>
              </a:rPr>
              <a:t>.</a:t>
            </a:r>
            <a:endParaRPr lang="en-US" u="sng" dirty="0" smtClean="0">
              <a:latin typeface="Arial Narrow" panose="020B0606020202030204" pitchFamily="34" charset="0"/>
              <a:cs typeface="Arial" panose="020B0604020202020204" pitchFamily="34" charset="0"/>
            </a:endParaRPr>
          </a:p>
          <a:p>
            <a:pPr marL="12700">
              <a:lnSpc>
                <a:spcPts val="2080"/>
              </a:lnSpc>
            </a:pPr>
            <a:r>
              <a:rPr lang="en-US" b="1" dirty="0">
                <a:solidFill>
                  <a:srgbClr val="A01871"/>
                </a:solidFill>
                <a:latin typeface="Arial Narrow" panose="020B0606020202030204" pitchFamily="34" charset="0"/>
                <a:cs typeface="Arial" panose="020B0604020202020204" pitchFamily="34" charset="0"/>
              </a:rPr>
              <a:t>КОММЕНТАРИЙ АКОН: </a:t>
            </a:r>
            <a:r>
              <a:rPr lang="en-US" b="1" u="sng" dirty="0">
                <a:latin typeface="Arial Narrow" panose="020B0606020202030204" pitchFamily="34" charset="0"/>
                <a:cs typeface="Arial" panose="020B0604020202020204" pitchFamily="34" charset="0"/>
              </a:rPr>
              <a:t>у</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многих</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регионов</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нет</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выгодных</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предложений</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финпродуктов</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для</a:t>
            </a:r>
            <a:r>
              <a:rPr lang="en-US" b="1" u="sng" dirty="0" smtClean="0">
                <a:latin typeface="Arial Narrow" panose="020B0606020202030204" pitchFamily="34" charset="0"/>
                <a:cs typeface="Arial" panose="020B0604020202020204" pitchFamily="34" charset="0"/>
              </a:rPr>
              <a:t> УК, ТСЖ</a:t>
            </a:r>
            <a:endParaRPr lang="en-US" b="1" u="sng" dirty="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endParaRPr lang="en-US" dirty="0">
              <a:latin typeface="Arial Narrow" panose="020B0606020202030204" pitchFamily="34" charset="0"/>
              <a:cs typeface="Arial" panose="020B0604020202020204" pitchFamily="34" charset="0"/>
            </a:endParaRPr>
          </a:p>
        </p:txBody>
      </p:sp>
      <p:sp>
        <p:nvSpPr>
          <p:cNvPr id="12" name="Прямоугольник 11"/>
          <p:cNvSpPr/>
          <p:nvPr/>
        </p:nvSpPr>
        <p:spPr>
          <a:xfrm>
            <a:off x="333776" y="7040053"/>
            <a:ext cx="9708918" cy="400110"/>
          </a:xfrm>
          <a:prstGeom prst="rect">
            <a:avLst/>
          </a:prstGeom>
        </p:spPr>
        <p:txBody>
          <a:bodyPr wrap="square">
            <a:spAutoFit/>
          </a:bodyPr>
          <a:lstStyle/>
          <a:p>
            <a:r>
              <a:rPr lang="ru-RU" sz="1000" b="1" dirty="0" smtClean="0"/>
              <a:t>Ассоциация АКОН, 117105</a:t>
            </a:r>
            <a:r>
              <a:rPr lang="ru-RU" sz="1000" b="1" dirty="0"/>
              <a:t>, г. Москва, ул. </a:t>
            </a:r>
            <a:r>
              <a:rPr lang="ru-RU" sz="1000" b="1" dirty="0" err="1"/>
              <a:t>Нагатинская</a:t>
            </a:r>
            <a:r>
              <a:rPr lang="ru-RU" sz="1000" b="1" dirty="0"/>
              <a:t>, д. 3А, стр. 2, этаж </a:t>
            </a:r>
            <a:r>
              <a:rPr lang="ru-RU" sz="1000" b="1" dirty="0" smtClean="0"/>
              <a:t>3; Сайт: </a:t>
            </a:r>
            <a:r>
              <a:rPr lang="en-US" sz="1000" b="1" dirty="0" smtClean="0">
                <a:hlinkClick r:id="rId3"/>
              </a:rPr>
              <a:t>www.acon.pro</a:t>
            </a:r>
            <a:r>
              <a:rPr lang="ru-RU" sz="1000" b="1" dirty="0" smtClean="0"/>
              <a:t>  Почта: </a:t>
            </a:r>
            <a:r>
              <a:rPr lang="en-US" sz="1000" b="1" dirty="0" smtClean="0">
                <a:hlinkClick r:id="rId4"/>
              </a:rPr>
              <a:t>chulochnikov@acon.pro</a:t>
            </a:r>
            <a:r>
              <a:rPr lang="ru-RU" sz="1000" b="1" dirty="0" smtClean="0"/>
              <a:t>; </a:t>
            </a:r>
          </a:p>
          <a:p>
            <a:r>
              <a:rPr lang="en-US" sz="1000" b="1" dirty="0" smtClean="0">
                <a:hlinkClick r:id="rId5"/>
              </a:rPr>
              <a:t>https://vk.com/nikita_chulochnikov</a:t>
            </a:r>
            <a:r>
              <a:rPr lang="ru-RU" sz="1000" b="1" dirty="0" smtClean="0"/>
              <a:t> (ВК)</a:t>
            </a:r>
            <a:r>
              <a:rPr lang="en-US" sz="1000" b="1" dirty="0" smtClean="0"/>
              <a:t> </a:t>
            </a:r>
            <a:r>
              <a:rPr lang="en-US" sz="1000" b="1" dirty="0" smtClean="0">
                <a:cs typeface="Trebuchet MS"/>
                <a:hlinkClick r:id="rId6"/>
              </a:rPr>
              <a:t>https://t.me/NikitaChulochnikov</a:t>
            </a:r>
            <a:r>
              <a:rPr lang="ru-RU" sz="1000" b="1" dirty="0" smtClean="0">
                <a:cs typeface="Trebuchet MS"/>
              </a:rPr>
              <a:t>  </a:t>
            </a:r>
            <a:r>
              <a:rPr lang="en-US" sz="1000" b="1" dirty="0" smtClean="0">
                <a:cs typeface="Trebuchet MS"/>
              </a:rPr>
              <a:t>(</a:t>
            </a:r>
            <a:r>
              <a:rPr lang="ru-RU" sz="1000" b="1" dirty="0" err="1" smtClean="0">
                <a:cs typeface="Trebuchet MS"/>
              </a:rPr>
              <a:t>Телеграм</a:t>
            </a:r>
            <a:r>
              <a:rPr lang="en-US" sz="1000" b="1" dirty="0" smtClean="0">
                <a:cs typeface="Trebuchet MS"/>
              </a:rPr>
              <a:t>)</a:t>
            </a:r>
            <a:r>
              <a:rPr lang="ru-RU" sz="1000" b="1" dirty="0" smtClean="0">
                <a:cs typeface="Trebuchet MS"/>
              </a:rPr>
              <a:t> </a:t>
            </a:r>
            <a:r>
              <a:rPr lang="ru-RU" sz="1000" b="1" dirty="0" smtClean="0"/>
              <a:t> Экспертная группа Ассоциации АКОН в </a:t>
            </a:r>
            <a:r>
              <a:rPr lang="ru-RU" sz="1000" b="1" dirty="0" err="1" smtClean="0"/>
              <a:t>Телеграм</a:t>
            </a:r>
            <a:r>
              <a:rPr lang="ru-RU" sz="1000" b="1" dirty="0" smtClean="0"/>
              <a:t> </a:t>
            </a:r>
            <a:r>
              <a:rPr lang="ru-RU" sz="1000" b="1" u="sng" dirty="0" smtClean="0">
                <a:hlinkClick r:id="rId7"/>
              </a:rPr>
              <a:t>https://t.me/+Io3GJMU5Q4phYTA6</a:t>
            </a:r>
            <a:endParaRPr lang="ru-RU" sz="1000" b="1" dirty="0"/>
          </a:p>
        </p:txBody>
      </p:sp>
      <p:pic>
        <p:nvPicPr>
          <p:cNvPr id="4" name="Рисунок 3"/>
          <p:cNvPicPr>
            <a:picLocks noChangeAspect="1"/>
          </p:cNvPicPr>
          <p:nvPr/>
        </p:nvPicPr>
        <p:blipFill>
          <a:blip r:embed="rId8"/>
          <a:stretch>
            <a:fillRect/>
          </a:stretch>
        </p:blipFill>
        <p:spPr>
          <a:xfrm>
            <a:off x="192746" y="279271"/>
            <a:ext cx="1352457" cy="795563"/>
          </a:xfrm>
          <a:prstGeom prst="rect">
            <a:avLst/>
          </a:prstGeom>
        </p:spPr>
      </p:pic>
      <p:sp>
        <p:nvSpPr>
          <p:cNvPr id="20" name="object 51"/>
          <p:cNvSpPr txBox="1"/>
          <p:nvPr/>
        </p:nvSpPr>
        <p:spPr>
          <a:xfrm>
            <a:off x="1737949" y="323739"/>
            <a:ext cx="7875951" cy="538609"/>
          </a:xfrm>
          <a:prstGeom prst="rect">
            <a:avLst/>
          </a:prstGeom>
        </p:spPr>
        <p:txBody>
          <a:bodyPr vert="horz" wrap="square" lIns="0" tIns="0" rIns="0" bIns="0" rtlCol="0">
            <a:spAutoFit/>
          </a:bodyPr>
          <a:lstStyle/>
          <a:p>
            <a:pPr marL="12700">
              <a:lnSpc>
                <a:spcPts val="2080"/>
              </a:lnSpc>
            </a:pPr>
            <a:r>
              <a:rPr lang="ru-RU" b="1" dirty="0">
                <a:solidFill>
                  <a:srgbClr val="A01871"/>
                </a:solidFill>
                <a:latin typeface="Arial Narrow" panose="020B0606020202030204" pitchFamily="34" charset="0"/>
                <a:cs typeface="Arial" panose="020B0604020202020204" pitchFamily="34" charset="0"/>
              </a:rPr>
              <a:t>О результатах аналитического </a:t>
            </a:r>
            <a:r>
              <a:rPr lang="ru-RU" b="1" dirty="0" smtClean="0">
                <a:solidFill>
                  <a:srgbClr val="A01871"/>
                </a:solidFill>
                <a:latin typeface="Arial Narrow" panose="020B0606020202030204" pitchFamily="34" charset="0"/>
                <a:cs typeface="Arial" panose="020B0604020202020204" pitchFamily="34" charset="0"/>
              </a:rPr>
              <a:t>исследования</a:t>
            </a:r>
            <a:r>
              <a:rPr lang="en-US" b="1" dirty="0" smtClean="0">
                <a:solidFill>
                  <a:srgbClr val="A01871"/>
                </a:solidFill>
                <a:latin typeface="Arial Narrow" panose="020B0606020202030204" pitchFamily="34" charset="0"/>
                <a:cs typeface="Arial" panose="020B0604020202020204" pitchFamily="34" charset="0"/>
              </a:rPr>
              <a:t> </a:t>
            </a:r>
            <a:r>
              <a:rPr lang="ru-RU" b="1" dirty="0" smtClean="0">
                <a:solidFill>
                  <a:srgbClr val="A01871"/>
                </a:solidFill>
                <a:latin typeface="Arial Narrow" panose="020B0606020202030204" pitchFamily="34" charset="0"/>
                <a:cs typeface="Arial" panose="020B0604020202020204" pitchFamily="34" charset="0"/>
              </a:rPr>
              <a:t>«</a:t>
            </a:r>
            <a:r>
              <a:rPr lang="ru-RU" b="1" dirty="0">
                <a:solidFill>
                  <a:srgbClr val="A01871"/>
                </a:solidFill>
                <a:latin typeface="Arial Narrow" panose="020B0606020202030204" pitchFamily="34" charset="0"/>
                <a:cs typeface="Arial" panose="020B0604020202020204" pitchFamily="34" charset="0"/>
              </a:rPr>
              <a:t>Тарифы на жилищные услуги для населения по регионам РФ в 2020-2024 годах: темпы роста, индексация, динамика»</a:t>
            </a:r>
          </a:p>
        </p:txBody>
      </p:sp>
      <p:pic>
        <p:nvPicPr>
          <p:cNvPr id="5" name="Рисунок 4"/>
          <p:cNvPicPr>
            <a:picLocks noChangeAspect="1"/>
          </p:cNvPicPr>
          <p:nvPr/>
        </p:nvPicPr>
        <p:blipFill>
          <a:blip r:embed="rId9"/>
          <a:stretch>
            <a:fillRect/>
          </a:stretch>
        </p:blipFill>
        <p:spPr>
          <a:xfrm>
            <a:off x="9832173" y="6965587"/>
            <a:ext cx="476641" cy="549042"/>
          </a:xfrm>
          <a:prstGeom prst="rect">
            <a:avLst/>
          </a:prstGeom>
        </p:spPr>
      </p:pic>
    </p:spTree>
    <p:extLst>
      <p:ext uri="{BB962C8B-B14F-4D97-AF65-F5344CB8AC3E}">
        <p14:creationId xmlns:p14="http://schemas.microsoft.com/office/powerpoint/2010/main" val="34747215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2"/>
            <a:ext cx="10692003" cy="305993"/>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457200" y="6981825"/>
            <a:ext cx="9777730" cy="0"/>
          </a:xfrm>
          <a:custGeom>
            <a:avLst/>
            <a:gdLst/>
            <a:ahLst/>
            <a:cxnLst/>
            <a:rect l="l" t="t" r="r" b="b"/>
            <a:pathLst>
              <a:path w="9777730">
                <a:moveTo>
                  <a:pt x="0" y="0"/>
                </a:moveTo>
                <a:lnTo>
                  <a:pt x="9777603" y="0"/>
                </a:lnTo>
              </a:path>
            </a:pathLst>
          </a:custGeom>
          <a:ln w="63500">
            <a:solidFill>
              <a:srgbClr val="D1D3D4"/>
            </a:solidFill>
          </a:ln>
        </p:spPr>
        <p:txBody>
          <a:bodyPr wrap="square" lIns="0" tIns="0" rIns="0" bIns="0" rtlCol="0"/>
          <a:lstStyle/>
          <a:p>
            <a:endParaRPr/>
          </a:p>
        </p:txBody>
      </p:sp>
      <p:sp>
        <p:nvSpPr>
          <p:cNvPr id="37" name="object 37"/>
          <p:cNvSpPr/>
          <p:nvPr/>
        </p:nvSpPr>
        <p:spPr>
          <a:xfrm>
            <a:off x="5216035"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39" name="object 39"/>
          <p:cNvSpPr/>
          <p:nvPr/>
        </p:nvSpPr>
        <p:spPr>
          <a:xfrm>
            <a:off x="5303957"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45" name="object 45"/>
          <p:cNvSpPr/>
          <p:nvPr/>
        </p:nvSpPr>
        <p:spPr>
          <a:xfrm>
            <a:off x="8190206"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7" name="object 47"/>
          <p:cNvSpPr/>
          <p:nvPr/>
        </p:nvSpPr>
        <p:spPr>
          <a:xfrm>
            <a:off x="8336857"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9" name="object 49"/>
          <p:cNvSpPr/>
          <p:nvPr/>
        </p:nvSpPr>
        <p:spPr>
          <a:xfrm>
            <a:off x="10054803" y="532810"/>
            <a:ext cx="360045" cy="360045"/>
          </a:xfrm>
          <a:custGeom>
            <a:avLst/>
            <a:gdLst/>
            <a:ahLst/>
            <a:cxnLst/>
            <a:rect l="l" t="t" r="r" b="b"/>
            <a:pathLst>
              <a:path w="360045" h="360044">
                <a:moveTo>
                  <a:pt x="179997" y="0"/>
                </a:moveTo>
                <a:lnTo>
                  <a:pt x="132144" y="6429"/>
                </a:lnTo>
                <a:lnTo>
                  <a:pt x="89146" y="24573"/>
                </a:lnTo>
                <a:lnTo>
                  <a:pt x="52717" y="52717"/>
                </a:lnTo>
                <a:lnTo>
                  <a:pt x="24573" y="89146"/>
                </a:lnTo>
                <a:lnTo>
                  <a:pt x="6429" y="132144"/>
                </a:lnTo>
                <a:lnTo>
                  <a:pt x="0" y="179997"/>
                </a:lnTo>
                <a:lnTo>
                  <a:pt x="6429" y="227845"/>
                </a:lnTo>
                <a:lnTo>
                  <a:pt x="24573" y="270842"/>
                </a:lnTo>
                <a:lnTo>
                  <a:pt x="52717" y="307271"/>
                </a:lnTo>
                <a:lnTo>
                  <a:pt x="89146" y="335417"/>
                </a:lnTo>
                <a:lnTo>
                  <a:pt x="132144" y="353564"/>
                </a:lnTo>
                <a:lnTo>
                  <a:pt x="179997" y="359994"/>
                </a:lnTo>
                <a:lnTo>
                  <a:pt x="227849" y="353564"/>
                </a:lnTo>
                <a:lnTo>
                  <a:pt x="270847" y="335417"/>
                </a:lnTo>
                <a:lnTo>
                  <a:pt x="307276" y="307271"/>
                </a:lnTo>
                <a:lnTo>
                  <a:pt x="335420" y="270842"/>
                </a:lnTo>
                <a:lnTo>
                  <a:pt x="353564" y="227845"/>
                </a:lnTo>
                <a:lnTo>
                  <a:pt x="359994" y="179997"/>
                </a:lnTo>
                <a:lnTo>
                  <a:pt x="353564" y="132144"/>
                </a:lnTo>
                <a:lnTo>
                  <a:pt x="335420" y="89146"/>
                </a:lnTo>
                <a:lnTo>
                  <a:pt x="307276" y="52717"/>
                </a:lnTo>
                <a:lnTo>
                  <a:pt x="270847" y="24573"/>
                </a:lnTo>
                <a:lnTo>
                  <a:pt x="227849" y="6429"/>
                </a:lnTo>
                <a:lnTo>
                  <a:pt x="179997" y="0"/>
                </a:lnTo>
                <a:close/>
              </a:path>
            </a:pathLst>
          </a:custGeom>
          <a:solidFill>
            <a:srgbClr val="939598"/>
          </a:solidFill>
        </p:spPr>
        <p:txBody>
          <a:bodyPr wrap="square" lIns="0" tIns="0" rIns="0" bIns="0" rtlCol="0"/>
          <a:lstStyle/>
          <a:p>
            <a:endParaRPr/>
          </a:p>
        </p:txBody>
      </p:sp>
      <p:sp>
        <p:nvSpPr>
          <p:cNvPr id="50" name="object 50"/>
          <p:cNvSpPr txBox="1"/>
          <p:nvPr/>
        </p:nvSpPr>
        <p:spPr>
          <a:xfrm>
            <a:off x="10042694" y="572123"/>
            <a:ext cx="447595" cy="276999"/>
          </a:xfrm>
          <a:prstGeom prst="rect">
            <a:avLst/>
          </a:prstGeom>
        </p:spPr>
        <p:txBody>
          <a:bodyPr vert="horz" wrap="square" lIns="0" tIns="0" rIns="0" bIns="0" rtlCol="0">
            <a:spAutoFit/>
          </a:bodyPr>
          <a:lstStyle/>
          <a:p>
            <a:pPr marL="12700">
              <a:lnSpc>
                <a:spcPct val="100000"/>
              </a:lnSpc>
            </a:pPr>
            <a:r>
              <a:rPr lang="en-US" b="1" i="1" spc="45" dirty="0" smtClean="0">
                <a:solidFill>
                  <a:srgbClr val="FFFFFF"/>
                </a:solidFill>
                <a:latin typeface="Trebuchet MS"/>
                <a:cs typeface="Trebuchet MS"/>
              </a:rPr>
              <a:t>14</a:t>
            </a:r>
            <a:endParaRPr sz="1800" dirty="0">
              <a:latin typeface="Trebuchet MS"/>
              <a:cs typeface="Trebuchet MS"/>
            </a:endParaRPr>
          </a:p>
        </p:txBody>
      </p:sp>
      <p:sp>
        <p:nvSpPr>
          <p:cNvPr id="52" name="object 51"/>
          <p:cNvSpPr txBox="1"/>
          <p:nvPr/>
        </p:nvSpPr>
        <p:spPr>
          <a:xfrm>
            <a:off x="560570" y="962025"/>
            <a:ext cx="9868749" cy="6194003"/>
          </a:xfrm>
          <a:prstGeom prst="rect">
            <a:avLst/>
          </a:prstGeom>
        </p:spPr>
        <p:txBody>
          <a:bodyPr vert="horz" wrap="square" lIns="0" tIns="0" rIns="0" bIns="0" rtlCol="0">
            <a:spAutoFit/>
          </a:bodyPr>
          <a:lstStyle/>
          <a:p>
            <a:pPr marL="12700" algn="ctr">
              <a:lnSpc>
                <a:spcPts val="2080"/>
              </a:lnSpc>
            </a:pPr>
            <a:r>
              <a:rPr lang="ru-RU" b="1" dirty="0" smtClean="0">
                <a:solidFill>
                  <a:srgbClr val="A01871"/>
                </a:solidFill>
                <a:latin typeface="Arial Narrow" panose="020B0606020202030204" pitchFamily="34" charset="0"/>
                <a:cs typeface="Arial" panose="020B0604020202020204" pitchFamily="34" charset="0"/>
              </a:rPr>
              <a:t> </a:t>
            </a:r>
            <a:r>
              <a:rPr lang="en-US" b="1" dirty="0" smtClean="0">
                <a:solidFill>
                  <a:srgbClr val="A01871"/>
                </a:solidFill>
                <a:latin typeface="Arial Narrow" panose="020B0606020202030204" pitchFamily="34" charset="0"/>
                <a:cs typeface="Arial" panose="020B0604020202020204" pitchFamily="34" charset="0"/>
              </a:rPr>
              <a:t>ВЫВОДЫ И ПРЕДЛОЖЕНИЯ АССОЦИАЦИИ АКОН </a:t>
            </a:r>
          </a:p>
          <a:p>
            <a:pPr marL="12700" algn="ctr">
              <a:lnSpc>
                <a:spcPts val="2080"/>
              </a:lnSpc>
            </a:pPr>
            <a:r>
              <a:rPr lang="en-US" b="1" dirty="0" smtClean="0">
                <a:latin typeface="Arial Narrow" panose="020B0606020202030204" pitchFamily="34" charset="0"/>
                <a:cs typeface="Arial" panose="020B0604020202020204" pitchFamily="34" charset="0"/>
              </a:rPr>
              <a:t>Письмо Председателю Правительства РФ М.В. Мишустину </a:t>
            </a:r>
          </a:p>
          <a:p>
            <a:pPr marL="12700" algn="ctr">
              <a:lnSpc>
                <a:spcPts val="2080"/>
              </a:lnSpc>
            </a:pPr>
            <a:r>
              <a:rPr lang="en-US" b="1" dirty="0" smtClean="0">
                <a:latin typeface="Arial Narrow" panose="020B0606020202030204" pitchFamily="34" charset="0"/>
                <a:cs typeface="Arial" panose="020B0604020202020204" pitchFamily="34" charset="0"/>
              </a:rPr>
              <a:t>(</a:t>
            </a:r>
            <a:r>
              <a:rPr lang="ru-RU" b="1" dirty="0">
                <a:latin typeface="Arial Narrow" panose="020B0606020202030204" pitchFamily="34" charset="0"/>
                <a:cs typeface="Arial" panose="020B0604020202020204" pitchFamily="34" charset="0"/>
              </a:rPr>
              <a:t>от «22» августа 2024 г</a:t>
            </a:r>
            <a:r>
              <a:rPr lang="ru-RU" b="1" dirty="0" smtClean="0">
                <a:latin typeface="Arial Narrow" panose="020B0606020202030204" pitchFamily="34" charset="0"/>
                <a:cs typeface="Arial" panose="020B0604020202020204" pitchFamily="34" charset="0"/>
              </a:rPr>
              <a:t>.</a:t>
            </a:r>
            <a:r>
              <a:rPr lang="en-US" b="1" dirty="0" smtClean="0">
                <a:latin typeface="Arial Narrow" panose="020B0606020202030204" pitchFamily="34" charset="0"/>
                <a:cs typeface="Arial" panose="020B0604020202020204" pitchFamily="34" charset="0"/>
              </a:rPr>
              <a:t> и</a:t>
            </a:r>
            <a:r>
              <a:rPr lang="ru-RU" b="1" dirty="0" err="1" smtClean="0">
                <a:latin typeface="Arial Narrow" panose="020B0606020202030204" pitchFamily="34" charset="0"/>
                <a:cs typeface="Arial" panose="020B0604020202020204" pitchFamily="34" charset="0"/>
              </a:rPr>
              <a:t>сх</a:t>
            </a:r>
            <a:r>
              <a:rPr lang="ru-RU" b="1" dirty="0">
                <a:latin typeface="Arial Narrow" panose="020B0606020202030204" pitchFamily="34" charset="0"/>
                <a:cs typeface="Arial" panose="020B0604020202020204" pitchFamily="34" charset="0"/>
              </a:rPr>
              <a:t>. № </a:t>
            </a:r>
            <a:r>
              <a:rPr lang="ru-RU" b="1" dirty="0" smtClean="0">
                <a:latin typeface="Arial Narrow" panose="020B0606020202030204" pitchFamily="34" charset="0"/>
                <a:cs typeface="Arial" panose="020B0604020202020204" pitchFamily="34" charset="0"/>
              </a:rPr>
              <a:t>01/22-08/2024П</a:t>
            </a:r>
            <a:r>
              <a:rPr lang="en-US" b="1" dirty="0" smtClean="0">
                <a:latin typeface="Arial Narrow" panose="020B0606020202030204" pitchFamily="34" charset="0"/>
                <a:cs typeface="Arial" panose="020B0604020202020204" pitchFamily="34" charset="0"/>
              </a:rPr>
              <a:t>)</a:t>
            </a:r>
            <a:endParaRPr lang="ru-RU" b="1" dirty="0">
              <a:latin typeface="Arial Narrow" panose="020B0606020202030204" pitchFamily="34" charset="0"/>
              <a:cs typeface="Arial" panose="020B0604020202020204" pitchFamily="34" charset="0"/>
            </a:endParaRPr>
          </a:p>
          <a:p>
            <a:pPr marL="12700" algn="just">
              <a:lnSpc>
                <a:spcPts val="2080"/>
              </a:lnSpc>
            </a:pPr>
            <a:r>
              <a:rPr lang="ru-RU" b="1" dirty="0" smtClean="0">
                <a:solidFill>
                  <a:srgbClr val="A01871"/>
                </a:solidFill>
                <a:latin typeface="Arial Narrow" panose="020B0606020202030204" pitchFamily="34" charset="0"/>
                <a:cs typeface="Arial" panose="020B0604020202020204" pitchFamily="34" charset="0"/>
              </a:rPr>
              <a:t> </a:t>
            </a:r>
            <a:r>
              <a:rPr lang="ru-RU" b="1" dirty="0" smtClean="0">
                <a:latin typeface="Arial Narrow" panose="020B0606020202030204" pitchFamily="34" charset="0"/>
                <a:cs typeface="Arial" panose="020B0604020202020204" pitchFamily="34" charset="0"/>
              </a:rPr>
              <a:t>3. Для устранения сложившегося дисбаланса </a:t>
            </a:r>
            <a:r>
              <a:rPr lang="ru-RU" b="1" u="sng" dirty="0" smtClean="0">
                <a:latin typeface="Arial Narrow" panose="020B0606020202030204" pitchFamily="34" charset="0"/>
                <a:cs typeface="Arial" panose="020B0604020202020204" pitchFamily="34" charset="0"/>
              </a:rPr>
              <a:t>законодательно установить механизм регулярной автоматической индексации размера платы по статье содержание и ремонт общего имущества жилого помещения на размер инфляции на долгосрочный период</a:t>
            </a:r>
            <a:endParaRPr lang="en-US" b="1" u="sng" dirty="0" smtClean="0">
              <a:latin typeface="Arial Narrow" panose="020B0606020202030204" pitchFamily="34" charset="0"/>
              <a:cs typeface="Arial" panose="020B0604020202020204" pitchFamily="34" charset="0"/>
            </a:endParaRPr>
          </a:p>
          <a:p>
            <a:pPr marL="12700">
              <a:lnSpc>
                <a:spcPts val="2080"/>
              </a:lnSpc>
            </a:pPr>
            <a:r>
              <a:rPr lang="en-US" b="1" dirty="0" smtClean="0">
                <a:solidFill>
                  <a:srgbClr val="A01871"/>
                </a:solidFill>
                <a:latin typeface="Arial Narrow" panose="020B0606020202030204" pitchFamily="34" charset="0"/>
                <a:cs typeface="Arial" panose="020B0604020202020204" pitchFamily="34" charset="0"/>
              </a:rPr>
              <a:t>ОТВЕТ </a:t>
            </a:r>
            <a:r>
              <a:rPr lang="en-US" b="1" dirty="0">
                <a:solidFill>
                  <a:srgbClr val="A01871"/>
                </a:solidFill>
                <a:latin typeface="Arial Narrow" panose="020B0606020202030204" pitchFamily="34" charset="0"/>
                <a:cs typeface="Arial" panose="020B0604020202020204" pitchFamily="34" charset="0"/>
              </a:rPr>
              <a:t>МИНСТРОЯ:  </a:t>
            </a:r>
            <a:r>
              <a:rPr lang="en-US" dirty="0" smtClean="0">
                <a:latin typeface="Arial Narrow" panose="020B0606020202030204" pitchFamily="34" charset="0"/>
                <a:cs typeface="Arial" panose="020B0604020202020204" pitchFamily="34" charset="0"/>
              </a:rPr>
              <a:t>Не поддерживает. Регулируется нормами ЖК РФ </a:t>
            </a:r>
            <a:r>
              <a:rPr lang="en-US" u="sng" dirty="0" smtClean="0">
                <a:latin typeface="Arial Narrow" panose="020B0606020202030204" pitchFamily="34" charset="0"/>
                <a:cs typeface="Arial" panose="020B0604020202020204" pitchFamily="34" charset="0"/>
              </a:rPr>
              <a:t>и ГК РФ</a:t>
            </a:r>
          </a:p>
          <a:p>
            <a:pPr marL="298450" indent="-285750">
              <a:lnSpc>
                <a:spcPts val="2080"/>
              </a:lnSpc>
              <a:buFont typeface="Arial" panose="020B0604020202020204" pitchFamily="34" charset="0"/>
              <a:buChar char="•"/>
            </a:pPr>
            <a:r>
              <a:rPr lang="en-US" u="sng" dirty="0">
                <a:latin typeface="Arial Narrow" panose="020B0606020202030204" pitchFamily="34" charset="0"/>
                <a:cs typeface="Arial" panose="020B0604020202020204" pitchFamily="34" charset="0"/>
              </a:rPr>
              <a:t>Д</a:t>
            </a:r>
            <a:r>
              <a:rPr lang="ru-RU" u="sng" dirty="0" smtClean="0">
                <a:latin typeface="Arial Narrow" panose="020B0606020202030204" pitchFamily="34" charset="0"/>
                <a:cs typeface="Arial" panose="020B0604020202020204" pitchFamily="34" charset="0"/>
              </a:rPr>
              <a:t>оговор </a:t>
            </a:r>
            <a:r>
              <a:rPr lang="ru-RU" u="sng" dirty="0">
                <a:latin typeface="Arial Narrow" panose="020B0606020202030204" pitchFamily="34" charset="0"/>
                <a:cs typeface="Arial" panose="020B0604020202020204" pitchFamily="34" charset="0"/>
              </a:rPr>
              <a:t>считается заключенным, если между сторонами, в </a:t>
            </a:r>
            <a:r>
              <a:rPr lang="ru-RU" u="sng" dirty="0" smtClean="0">
                <a:latin typeface="Arial Narrow" panose="020B0606020202030204" pitchFamily="34" charset="0"/>
                <a:cs typeface="Arial" panose="020B0604020202020204" pitchFamily="34" charset="0"/>
              </a:rPr>
              <a:t>требуемой </a:t>
            </a:r>
            <a:r>
              <a:rPr lang="ru-RU" u="sng" dirty="0">
                <a:latin typeface="Arial Narrow" panose="020B0606020202030204" pitchFamily="34" charset="0"/>
                <a:cs typeface="Arial" panose="020B0604020202020204" pitchFamily="34" charset="0"/>
              </a:rPr>
              <a:t>в подлежащих случаях форме, достигнуто соглашение по всем существенным условиям </a:t>
            </a:r>
            <a:r>
              <a:rPr lang="ru-RU" u="sng" dirty="0" smtClean="0">
                <a:latin typeface="Arial Narrow" panose="020B0606020202030204" pitchFamily="34" charset="0"/>
                <a:cs typeface="Arial" panose="020B0604020202020204" pitchFamily="34" charset="0"/>
              </a:rPr>
              <a:t>договора</a:t>
            </a:r>
            <a:r>
              <a:rPr lang="en-US" dirty="0" smtClean="0">
                <a:latin typeface="Arial Narrow" panose="020B0606020202030204" pitchFamily="34" charset="0"/>
                <a:cs typeface="Arial" panose="020B0604020202020204" pitchFamily="34" charset="0"/>
              </a:rPr>
              <a:t>.</a:t>
            </a:r>
            <a:r>
              <a:rPr lang="ru-RU" dirty="0">
                <a:latin typeface="Arial Narrow" panose="020B0606020202030204" pitchFamily="34" charset="0"/>
                <a:cs typeface="Arial" panose="020B0604020202020204" pitchFamily="34" charset="0"/>
              </a:rPr>
              <a:t> </a:t>
            </a:r>
            <a:r>
              <a:rPr lang="en-US" dirty="0" smtClean="0">
                <a:latin typeface="Arial Narrow" panose="020B0606020202030204" pitchFamily="34" charset="0"/>
                <a:cs typeface="Arial" panose="020B0604020202020204" pitchFamily="34" charset="0"/>
              </a:rPr>
              <a:t>(</a:t>
            </a:r>
            <a:r>
              <a:rPr lang="ru-RU" dirty="0" smtClean="0">
                <a:latin typeface="Arial Narrow" panose="020B0606020202030204" pitchFamily="34" charset="0"/>
                <a:cs typeface="Arial" panose="020B0604020202020204" pitchFamily="34" charset="0"/>
              </a:rPr>
              <a:t>часть </a:t>
            </a:r>
            <a:r>
              <a:rPr lang="ru-RU" dirty="0">
                <a:latin typeface="Arial Narrow" panose="020B0606020202030204" pitchFamily="34" charset="0"/>
                <a:cs typeface="Arial" panose="020B0604020202020204" pitchFamily="34" charset="0"/>
              </a:rPr>
              <a:t>1 статьи 432 ГК </a:t>
            </a:r>
            <a:r>
              <a:rPr lang="ru-RU" dirty="0" smtClean="0">
                <a:latin typeface="Arial Narrow" panose="020B0606020202030204" pitchFamily="34" charset="0"/>
                <a:cs typeface="Arial" panose="020B0604020202020204" pitchFamily="34" charset="0"/>
              </a:rPr>
              <a:t>РФ</a:t>
            </a:r>
            <a:r>
              <a:rPr lang="en-US" dirty="0" smtClean="0">
                <a:latin typeface="Arial Narrow" panose="020B0606020202030204" pitchFamily="34" charset="0"/>
                <a:cs typeface="Arial" panose="020B0604020202020204" pitchFamily="34" charset="0"/>
              </a:rPr>
              <a:t>)</a:t>
            </a:r>
            <a:endParaRPr lang="en-US" dirty="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en-US" dirty="0">
                <a:latin typeface="Arial Narrow" panose="020B0606020202030204" pitchFamily="34" charset="0"/>
                <a:cs typeface="Arial" panose="020B0604020202020204" pitchFamily="34" charset="0"/>
              </a:rPr>
              <a:t>В</a:t>
            </a:r>
            <a:r>
              <a:rPr lang="ru-RU" dirty="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отсутствии решения </a:t>
            </a:r>
            <a:r>
              <a:rPr lang="ru-RU" dirty="0">
                <a:latin typeface="Arial Narrow" panose="020B0606020202030204" pitchFamily="34" charset="0"/>
                <a:cs typeface="Arial" panose="020B0604020202020204" pitchFamily="34" charset="0"/>
              </a:rPr>
              <a:t>общего собрания</a:t>
            </a:r>
            <a:r>
              <a:rPr lang="en-US" dirty="0">
                <a:latin typeface="Arial Narrow" panose="020B0606020202030204" pitchFamily="34" charset="0"/>
                <a:cs typeface="Arial" panose="020B0604020202020204" pitchFamily="34" charset="0"/>
              </a:rPr>
              <a:t> (ОС)</a:t>
            </a:r>
            <a:r>
              <a:rPr lang="ru-RU" dirty="0">
                <a:latin typeface="Arial Narrow" panose="020B0606020202030204" pitchFamily="34" charset="0"/>
                <a:cs typeface="Arial" panose="020B0604020202020204" pitchFamily="34" charset="0"/>
              </a:rPr>
              <a:t> об </a:t>
            </a:r>
            <a:r>
              <a:rPr lang="ru-RU" dirty="0">
                <a:latin typeface="Arial Narrow" panose="020B0606020202030204" pitchFamily="34" charset="0"/>
                <a:cs typeface="Arial" panose="020B0604020202020204" pitchFamily="34" charset="0"/>
              </a:rPr>
              <a:t>утверждении </a:t>
            </a:r>
            <a:r>
              <a:rPr lang="ru-RU" dirty="0">
                <a:latin typeface="Arial Narrow" panose="020B0606020202030204" pitchFamily="34" charset="0"/>
                <a:cs typeface="Arial" panose="020B0604020202020204" pitchFamily="34" charset="0"/>
              </a:rPr>
              <a:t>размера платы и/или в отсутствии решения </a:t>
            </a:r>
            <a:r>
              <a:rPr lang="en-US" dirty="0" smtClean="0">
                <a:latin typeface="Arial Narrow" panose="020B0606020202030204" pitchFamily="34" charset="0"/>
                <a:cs typeface="Arial" panose="020B0604020202020204" pitchFamily="34" charset="0"/>
              </a:rPr>
              <a:t>ОС </a:t>
            </a:r>
            <a:r>
              <a:rPr lang="ru-RU" dirty="0" smtClean="0">
                <a:latin typeface="Arial Narrow" panose="020B0606020202030204" pitchFamily="34" charset="0"/>
                <a:cs typeface="Arial" panose="020B0604020202020204" pitchFamily="34" charset="0"/>
              </a:rPr>
              <a:t>об </a:t>
            </a:r>
            <a:r>
              <a:rPr lang="ru-RU" dirty="0">
                <a:latin typeface="Arial Narrow" panose="020B0606020202030204" pitchFamily="34" charset="0"/>
                <a:cs typeface="Arial" panose="020B0604020202020204" pitchFamily="34" charset="0"/>
              </a:rPr>
              <a:t>утверждении текста договора, содержащего размер платы (следовательно, и стоимость выполняемых </a:t>
            </a:r>
            <a:r>
              <a:rPr lang="en-US" dirty="0" smtClean="0">
                <a:latin typeface="Arial Narrow" panose="020B0606020202030204" pitchFamily="34" charset="0"/>
                <a:cs typeface="Arial" panose="020B0604020202020204" pitchFamily="34" charset="0"/>
              </a:rPr>
              <a:t>УО </a:t>
            </a:r>
            <a:r>
              <a:rPr lang="ru-RU" dirty="0" smtClean="0">
                <a:latin typeface="Arial Narrow" panose="020B0606020202030204" pitchFamily="34" charset="0"/>
                <a:cs typeface="Arial" panose="020B0604020202020204" pitchFamily="34" charset="0"/>
              </a:rPr>
              <a:t>работ</a:t>
            </a:r>
            <a:r>
              <a:rPr lang="ru-RU" dirty="0">
                <a:latin typeface="Arial Narrow" panose="020B0606020202030204" pitchFamily="34" charset="0"/>
                <a:cs typeface="Arial" panose="020B0604020202020204" pitchFamily="34" charset="0"/>
              </a:rPr>
              <a:t>, оказываемых услуг) можно считать указанный договор управления не заключенным, ввиду отсутствия соглашения сторон по всем существенным условиям договорам</a:t>
            </a:r>
            <a:r>
              <a:rPr lang="ru-RU" dirty="0" smtClean="0">
                <a:latin typeface="Arial Narrow" panose="020B0606020202030204" pitchFamily="34" charset="0"/>
                <a:cs typeface="Arial" panose="020B0604020202020204" pitchFamily="34" charset="0"/>
              </a:rPr>
              <a:t>.</a:t>
            </a:r>
            <a:endParaRPr lang="en-US"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ru-RU" dirty="0" smtClean="0">
                <a:latin typeface="Arial Narrow" panose="020B0606020202030204" pitchFamily="34" charset="0"/>
                <a:cs typeface="Arial" panose="020B0604020202020204" pitchFamily="34" charset="0"/>
              </a:rPr>
              <a:t>Если </a:t>
            </a:r>
            <a:r>
              <a:rPr lang="ru-RU" dirty="0">
                <a:latin typeface="Arial Narrow" panose="020B0606020202030204" pitchFamily="34" charset="0"/>
                <a:cs typeface="Arial" panose="020B0604020202020204" pitchFamily="34" charset="0"/>
              </a:rPr>
              <a:t>решение </a:t>
            </a:r>
            <a:r>
              <a:rPr lang="en-US" dirty="0" smtClean="0">
                <a:latin typeface="Arial Narrow" panose="020B0606020202030204" pitchFamily="34" charset="0"/>
                <a:cs typeface="Arial" panose="020B0604020202020204" pitchFamily="34" charset="0"/>
              </a:rPr>
              <a:t>ОС </a:t>
            </a:r>
            <a:r>
              <a:rPr lang="ru-RU" dirty="0" smtClean="0">
                <a:latin typeface="Arial Narrow" panose="020B0606020202030204" pitchFamily="34" charset="0"/>
                <a:cs typeface="Arial" panose="020B0604020202020204" pitchFamily="34" charset="0"/>
              </a:rPr>
              <a:t>об </a:t>
            </a:r>
            <a:r>
              <a:rPr lang="ru-RU" dirty="0">
                <a:latin typeface="Arial Narrow" panose="020B0606020202030204" pitchFamily="34" charset="0"/>
                <a:cs typeface="Arial" panose="020B0604020202020204" pitchFamily="34" charset="0"/>
              </a:rPr>
              <a:t>установлении размера платы за </a:t>
            </a:r>
            <a:r>
              <a:rPr lang="en-US" dirty="0" err="1" smtClean="0">
                <a:latin typeface="Arial Narrow" panose="020B0606020202030204" pitchFamily="34" charset="0"/>
                <a:cs typeface="Arial" panose="020B0604020202020204" pitchFamily="34" charset="0"/>
              </a:rPr>
              <a:t>СиР</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не </a:t>
            </a:r>
            <a:r>
              <a:rPr lang="ru-RU" dirty="0">
                <a:latin typeface="Arial Narrow" panose="020B0606020202030204" pitchFamily="34" charset="0"/>
                <a:cs typeface="Arial" panose="020B0604020202020204" pitchFamily="34" charset="0"/>
              </a:rPr>
              <a:t>принято, размер данной платы устанавливается органом местного </a:t>
            </a:r>
            <a:r>
              <a:rPr lang="ru-RU" dirty="0" smtClean="0">
                <a:latin typeface="Arial Narrow" panose="020B0606020202030204" pitchFamily="34" charset="0"/>
                <a:cs typeface="Arial" panose="020B0604020202020204" pitchFamily="34" charset="0"/>
              </a:rPr>
              <a:t>самоуправления</a:t>
            </a:r>
            <a:r>
              <a:rPr lang="en-US" dirty="0" smtClean="0">
                <a:latin typeface="Arial Narrow" panose="020B0606020202030204" pitchFamily="34" charset="0"/>
                <a:cs typeface="Arial" panose="020B0604020202020204" pitchFamily="34" charset="0"/>
              </a:rPr>
              <a:t> - ОМСУ</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(часть 4 статьи 158 ЖК РФ</a:t>
            </a:r>
            <a:r>
              <a:rPr lang="ru-RU" dirty="0" smtClean="0">
                <a:latin typeface="Arial Narrow" panose="020B0606020202030204" pitchFamily="34" charset="0"/>
                <a:cs typeface="Arial" panose="020B0604020202020204" pitchFamily="34" charset="0"/>
              </a:rPr>
              <a:t>).</a:t>
            </a:r>
            <a:endParaRPr lang="en-US"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en-US" dirty="0" smtClean="0">
                <a:latin typeface="Arial Narrow" panose="020B0606020202030204" pitchFamily="34" charset="0"/>
                <a:cs typeface="Arial" panose="020B0604020202020204" pitchFamily="34" charset="0"/>
              </a:rPr>
              <a:t>П</a:t>
            </a:r>
            <a:r>
              <a:rPr lang="ru-RU" dirty="0" err="1" smtClean="0">
                <a:latin typeface="Arial Narrow" panose="020B0606020202030204" pitchFamily="34" charset="0"/>
                <a:cs typeface="Arial" panose="020B0604020202020204" pitchFamily="34" charset="0"/>
              </a:rPr>
              <a:t>лату</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за    содержание    жилого    помещения    в </a:t>
            </a:r>
            <a:r>
              <a:rPr lang="en-US" dirty="0" smtClean="0">
                <a:latin typeface="Arial Narrow" panose="020B0606020202030204" pitchFamily="34" charset="0"/>
                <a:cs typeface="Arial" panose="020B0604020202020204" pitchFamily="34" charset="0"/>
              </a:rPr>
              <a:t>МКД </a:t>
            </a:r>
            <a:r>
              <a:rPr lang="ru-RU" dirty="0" smtClean="0">
                <a:latin typeface="Arial Narrow" panose="020B0606020202030204" pitchFamily="34" charset="0"/>
                <a:cs typeface="Arial" panose="020B0604020202020204" pitchFamily="34" charset="0"/>
              </a:rPr>
              <a:t>рекомендуется </a:t>
            </a:r>
            <a:r>
              <a:rPr lang="ru-RU" dirty="0">
                <a:latin typeface="Arial Narrow" panose="020B0606020202030204" pitchFamily="34" charset="0"/>
                <a:cs typeface="Arial" panose="020B0604020202020204" pitchFamily="34" charset="0"/>
              </a:rPr>
              <a:t>устанавливать на срок не более трех лет </a:t>
            </a:r>
            <a:r>
              <a:rPr lang="ru-RU" dirty="0" smtClean="0">
                <a:latin typeface="Arial Narrow" panose="020B0606020202030204" pitchFamily="34" charset="0"/>
                <a:cs typeface="Arial" panose="020B0604020202020204" pitchFamily="34" charset="0"/>
              </a:rPr>
              <a:t> </a:t>
            </a:r>
            <a:r>
              <a:rPr lang="ru-RU" i="1" dirty="0">
                <a:solidFill>
                  <a:srgbClr val="A01871"/>
                </a:solidFill>
                <a:latin typeface="Arial Narrow" panose="020B0606020202030204" pitchFamily="34" charset="0"/>
                <a:cs typeface="Arial" panose="020B0604020202020204" pitchFamily="34" charset="0"/>
              </a:rPr>
              <a:t>с возможностью </a:t>
            </a:r>
            <a:r>
              <a:rPr lang="ru-RU" dirty="0">
                <a:latin typeface="Arial Narrow" panose="020B0606020202030204" pitchFamily="34" charset="0"/>
                <a:cs typeface="Arial" panose="020B0604020202020204" pitchFamily="34" charset="0"/>
              </a:rPr>
              <a:t>проведения ее ежегодной индексации с учетом индекса </a:t>
            </a:r>
            <a:r>
              <a:rPr lang="ru-RU" dirty="0" err="1" smtClean="0">
                <a:latin typeface="Arial Narrow" panose="020B0606020202030204" pitchFamily="34" charset="0"/>
                <a:cs typeface="Arial" panose="020B0604020202020204" pitchFamily="34" charset="0"/>
              </a:rPr>
              <a:t>потребцен</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на текущий год, установленного действующим Прогнозом социально-экономического развития </a:t>
            </a:r>
            <a:r>
              <a:rPr lang="en-US" dirty="0" smtClean="0">
                <a:latin typeface="Arial Narrow" panose="020B0606020202030204" pitchFamily="34" charset="0"/>
                <a:cs typeface="Arial" panose="020B0604020202020204" pitchFamily="34" charset="0"/>
              </a:rPr>
              <a:t>РФ</a:t>
            </a:r>
            <a:r>
              <a:rPr lang="ru-RU" dirty="0" smtClean="0">
                <a:latin typeface="Arial Narrow" panose="020B0606020202030204" pitchFamily="34" charset="0"/>
                <a:cs typeface="Arial" panose="020B0604020202020204" pitchFamily="34" charset="0"/>
              </a:rPr>
              <a:t>.</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П</a:t>
            </a:r>
            <a:r>
              <a:rPr lang="en-US" dirty="0" smtClean="0">
                <a:latin typeface="Arial Narrow" panose="020B0606020202030204" pitchFamily="34" charset="0"/>
                <a:cs typeface="Arial" panose="020B0604020202020204" pitchFamily="34" charset="0"/>
              </a:rPr>
              <a:t>.</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3.6. </a:t>
            </a:r>
            <a:r>
              <a:rPr lang="ru-RU" dirty="0" err="1" smtClean="0">
                <a:latin typeface="Arial Narrow" panose="020B0606020202030204" pitchFamily="34" charset="0"/>
                <a:cs typeface="Arial" panose="020B0604020202020204" pitchFamily="34" charset="0"/>
              </a:rPr>
              <a:t>Методрекомендаций</a:t>
            </a:r>
            <a:r>
              <a:rPr lang="ru-RU" dirty="0" smtClean="0">
                <a:latin typeface="Arial Narrow" panose="020B0606020202030204" pitchFamily="34" charset="0"/>
                <a:cs typeface="Arial" panose="020B0604020202020204" pitchFamily="34" charset="0"/>
              </a:rPr>
              <a:t>  </a:t>
            </a:r>
            <a:r>
              <a:rPr lang="en-US" dirty="0" smtClean="0">
                <a:latin typeface="Arial Narrow" panose="020B0606020202030204" pitchFamily="34" charset="0"/>
                <a:cs typeface="Arial" panose="020B0604020202020204" pitchFamily="34" charset="0"/>
              </a:rPr>
              <a:t>Предельные индексы </a:t>
            </a:r>
            <a:r>
              <a:rPr lang="ru-RU" dirty="0" smtClean="0">
                <a:latin typeface="Arial Narrow" panose="020B0606020202030204" pitchFamily="34" charset="0"/>
                <a:cs typeface="Arial" panose="020B0604020202020204" pitchFamily="34" charset="0"/>
              </a:rPr>
              <a:t>утверждены Приказом Минстроя </a:t>
            </a:r>
            <a:r>
              <a:rPr lang="ru-RU" dirty="0">
                <a:latin typeface="Arial Narrow" panose="020B0606020202030204" pitchFamily="34" charset="0"/>
                <a:cs typeface="Arial" panose="020B0604020202020204" pitchFamily="34" charset="0"/>
              </a:rPr>
              <a:t>от </a:t>
            </a:r>
            <a:r>
              <a:rPr lang="ru-RU" dirty="0" smtClean="0">
                <a:latin typeface="Arial Narrow" panose="020B0606020202030204" pitchFamily="34" charset="0"/>
                <a:cs typeface="Arial" panose="020B0604020202020204" pitchFamily="34" charset="0"/>
              </a:rPr>
              <a:t>6</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апреля 2018г.</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213/</a:t>
            </a:r>
            <a:r>
              <a:rPr lang="ru-RU" dirty="0" err="1" smtClean="0">
                <a:latin typeface="Arial Narrow" panose="020B0606020202030204" pitchFamily="34" charset="0"/>
                <a:cs typeface="Arial" panose="020B0604020202020204" pitchFamily="34" charset="0"/>
              </a:rPr>
              <a:t>пр</a:t>
            </a:r>
            <a:r>
              <a:rPr lang="en-US" dirty="0" smtClean="0">
                <a:latin typeface="Arial Narrow" panose="020B0606020202030204" pitchFamily="34" charset="0"/>
                <a:cs typeface="Arial" panose="020B0604020202020204" pitchFamily="34" charset="0"/>
              </a:rPr>
              <a:t>.) </a:t>
            </a:r>
          </a:p>
          <a:p>
            <a:pPr marL="12700">
              <a:lnSpc>
                <a:spcPts val="2080"/>
              </a:lnSpc>
            </a:pPr>
            <a:r>
              <a:rPr lang="en-US" b="1" dirty="0">
                <a:solidFill>
                  <a:srgbClr val="A01871"/>
                </a:solidFill>
                <a:latin typeface="Arial Narrow" panose="020B0606020202030204" pitchFamily="34" charset="0"/>
                <a:cs typeface="Arial" panose="020B0604020202020204" pitchFamily="34" charset="0"/>
              </a:rPr>
              <a:t>КОММЕНТАРИЙ АКОН: </a:t>
            </a:r>
            <a:r>
              <a:rPr lang="en-US" b="1" u="sng" dirty="0" smtClean="0">
                <a:latin typeface="Arial Narrow" panose="020B0606020202030204" pitchFamily="34" charset="0"/>
                <a:cs typeface="Arial" panose="020B0604020202020204" pitchFamily="34" charset="0"/>
              </a:rPr>
              <a:t>ОМСУ </a:t>
            </a:r>
            <a:r>
              <a:rPr lang="en-US" b="1" u="sng" dirty="0" err="1" smtClean="0">
                <a:latin typeface="Arial Narrow" panose="020B0606020202030204" pitchFamily="34" charset="0"/>
                <a:cs typeface="Arial" panose="020B0604020202020204" pitchFamily="34" charset="0"/>
              </a:rPr>
              <a:t>часто</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пропускают</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ежегодную</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индексацию</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замораживая</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размер</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СиР</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из-за</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дефицита</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бюджета</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Собственники</a:t>
            </a:r>
            <a:r>
              <a:rPr lang="en-US" b="1" u="sng" dirty="0" smtClean="0">
                <a:latin typeface="Arial Narrow" panose="020B0606020202030204" pitchFamily="34" charset="0"/>
                <a:cs typeface="Arial" panose="020B0604020202020204" pitchFamily="34" charset="0"/>
              </a:rPr>
              <a:t> </a:t>
            </a:r>
            <a:r>
              <a:rPr lang="en-US" b="1" u="sng" dirty="0">
                <a:latin typeface="Arial Narrow" panose="020B0606020202030204" pitchFamily="34" charset="0"/>
                <a:cs typeface="Arial" panose="020B0604020202020204" pitchFamily="34" charset="0"/>
              </a:rPr>
              <a:t>“</a:t>
            </a:r>
            <a:r>
              <a:rPr lang="en-US" b="1" u="sng" dirty="0" err="1" smtClean="0">
                <a:latin typeface="Arial Narrow" panose="020B0606020202030204" pitchFamily="34" charset="0"/>
                <a:cs typeface="Arial" panose="020B0604020202020204" pitchFamily="34" charset="0"/>
              </a:rPr>
              <a:t>экономят</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ориентируясь</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на</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выгодный</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размер</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СиР</a:t>
            </a:r>
            <a:r>
              <a:rPr lang="en-US" b="1" u="sng" dirty="0" smtClean="0">
                <a:latin typeface="Arial Narrow" panose="020B0606020202030204" pitchFamily="34" charset="0"/>
                <a:cs typeface="Arial" panose="020B0604020202020204" pitchFamily="34" charset="0"/>
              </a:rPr>
              <a:t> ОМСУ, а </a:t>
            </a:r>
            <a:r>
              <a:rPr lang="en-US" b="1" u="sng" dirty="0" err="1" smtClean="0">
                <a:latin typeface="Arial Narrow" panose="020B0606020202030204" pitchFamily="34" charset="0"/>
                <a:cs typeface="Arial" panose="020B0604020202020204" pitchFamily="34" charset="0"/>
              </a:rPr>
              <a:t>не</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на</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экономически</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обоснованный</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расчет</a:t>
            </a:r>
            <a:r>
              <a:rPr lang="en-US" b="1" u="sng" dirty="0" smtClean="0">
                <a:latin typeface="Arial Narrow" panose="020B0606020202030204" pitchFamily="34" charset="0"/>
                <a:cs typeface="Arial" panose="020B0604020202020204" pitchFamily="34" charset="0"/>
              </a:rPr>
              <a:t> УО, </a:t>
            </a:r>
            <a:r>
              <a:rPr lang="en-US" b="1" u="sng" dirty="0" err="1" smtClean="0">
                <a:latin typeface="Arial Narrow" panose="020B0606020202030204" pitchFamily="34" charset="0"/>
                <a:cs typeface="Arial" panose="020B0604020202020204" pitchFamily="34" charset="0"/>
              </a:rPr>
              <a:t>котрый</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выше</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чем</a:t>
            </a:r>
            <a:r>
              <a:rPr lang="en-US" b="1" u="sng" dirty="0" smtClean="0">
                <a:latin typeface="Arial Narrow" panose="020B0606020202030204" pitchFamily="34" charset="0"/>
                <a:cs typeface="Arial" panose="020B0604020202020204" pitchFamily="34" charset="0"/>
              </a:rPr>
              <a:t> у ОМСУ.  </a:t>
            </a:r>
            <a:r>
              <a:rPr lang="en-US" b="1" u="sng" dirty="0" err="1" smtClean="0">
                <a:latin typeface="Arial Narrow" panose="020B0606020202030204" pitchFamily="34" charset="0"/>
                <a:cs typeface="Arial" panose="020B0604020202020204" pitchFamily="34" charset="0"/>
              </a:rPr>
              <a:t>Нет</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рабочего</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организационно-правового</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механизма</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согласования</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условий</a:t>
            </a:r>
            <a:r>
              <a:rPr lang="en-US" b="1" u="sng" dirty="0" smtClean="0">
                <a:latin typeface="Arial Narrow" panose="020B0606020202030204" pitchFamily="34" charset="0"/>
                <a:cs typeface="Arial" panose="020B0604020202020204" pitchFamily="34" charset="0"/>
              </a:rPr>
              <a:t> и </a:t>
            </a:r>
            <a:r>
              <a:rPr lang="en-US" b="1" u="sng" dirty="0" err="1" smtClean="0">
                <a:latin typeface="Arial Narrow" panose="020B0606020202030204" pitchFamily="34" charset="0"/>
                <a:cs typeface="Arial" panose="020B0604020202020204" pitchFamily="34" charset="0"/>
              </a:rPr>
              <a:t>цены</a:t>
            </a:r>
            <a:r>
              <a:rPr lang="en-US" b="1" u="sng" dirty="0" smtClean="0">
                <a:latin typeface="Arial Narrow" panose="020B0606020202030204" pitchFamily="34" charset="0"/>
                <a:cs typeface="Arial" panose="020B0604020202020204" pitchFamily="34" charset="0"/>
              </a:rPr>
              <a:t>  ДУКМД  </a:t>
            </a:r>
            <a:r>
              <a:rPr lang="en-US" b="1" u="sng" dirty="0" err="1" smtClean="0">
                <a:latin typeface="Arial Narrow" panose="020B0606020202030204" pitchFamily="34" charset="0"/>
                <a:cs typeface="Arial" panose="020B0604020202020204" pitchFamily="34" charset="0"/>
              </a:rPr>
              <a:t>между</a:t>
            </a:r>
            <a:r>
              <a:rPr lang="en-US" b="1" u="sng" dirty="0" smtClean="0">
                <a:latin typeface="Arial Narrow" panose="020B0606020202030204" pitchFamily="34" charset="0"/>
                <a:cs typeface="Arial" panose="020B0604020202020204" pitchFamily="34" charset="0"/>
              </a:rPr>
              <a:t> УК и </a:t>
            </a:r>
            <a:r>
              <a:rPr lang="en-US" b="1" u="sng" dirty="0" err="1" smtClean="0">
                <a:latin typeface="Arial Narrow" panose="020B0606020202030204" pitchFamily="34" charset="0"/>
                <a:cs typeface="Arial" panose="020B0604020202020204" pitchFamily="34" charset="0"/>
              </a:rPr>
              <a:t>множеством</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собственников</a:t>
            </a:r>
            <a:r>
              <a:rPr lang="en-US" b="1" u="sng" dirty="0" smtClean="0">
                <a:latin typeface="Arial Narrow" panose="020B0606020202030204" pitchFamily="34" charset="0"/>
                <a:cs typeface="Arial" panose="020B0604020202020204" pitchFamily="34" charset="0"/>
              </a:rPr>
              <a:t>.</a:t>
            </a:r>
            <a:endParaRPr lang="en-US" dirty="0">
              <a:latin typeface="Arial Narrow" panose="020B0606020202030204" pitchFamily="34" charset="0"/>
              <a:cs typeface="Arial" panose="020B0604020202020204" pitchFamily="34" charset="0"/>
            </a:endParaRPr>
          </a:p>
        </p:txBody>
      </p:sp>
      <p:sp>
        <p:nvSpPr>
          <p:cNvPr id="12" name="Прямоугольник 11"/>
          <p:cNvSpPr/>
          <p:nvPr/>
        </p:nvSpPr>
        <p:spPr>
          <a:xfrm>
            <a:off x="333776" y="7040053"/>
            <a:ext cx="9708918" cy="400110"/>
          </a:xfrm>
          <a:prstGeom prst="rect">
            <a:avLst/>
          </a:prstGeom>
        </p:spPr>
        <p:txBody>
          <a:bodyPr wrap="square">
            <a:spAutoFit/>
          </a:bodyPr>
          <a:lstStyle/>
          <a:p>
            <a:r>
              <a:rPr lang="ru-RU" sz="1000" b="1" dirty="0" smtClean="0"/>
              <a:t>Ассоциация АКОН, 117105</a:t>
            </a:r>
            <a:r>
              <a:rPr lang="ru-RU" sz="1000" b="1" dirty="0"/>
              <a:t>, г. Москва, ул. </a:t>
            </a:r>
            <a:r>
              <a:rPr lang="ru-RU" sz="1000" b="1" dirty="0" err="1"/>
              <a:t>Нагатинская</a:t>
            </a:r>
            <a:r>
              <a:rPr lang="ru-RU" sz="1000" b="1" dirty="0"/>
              <a:t>, д. 3А, стр. 2, этаж </a:t>
            </a:r>
            <a:r>
              <a:rPr lang="ru-RU" sz="1000" b="1" dirty="0" smtClean="0"/>
              <a:t>3; Сайт: </a:t>
            </a:r>
            <a:r>
              <a:rPr lang="en-US" sz="1000" b="1" dirty="0" smtClean="0">
                <a:hlinkClick r:id="rId3"/>
              </a:rPr>
              <a:t>www.acon.pro</a:t>
            </a:r>
            <a:r>
              <a:rPr lang="ru-RU" sz="1000" b="1" dirty="0" smtClean="0"/>
              <a:t>  Почта: </a:t>
            </a:r>
            <a:r>
              <a:rPr lang="en-US" sz="1000" b="1" dirty="0" smtClean="0">
                <a:hlinkClick r:id="rId4"/>
              </a:rPr>
              <a:t>chulochnikov@acon.pro</a:t>
            </a:r>
            <a:r>
              <a:rPr lang="ru-RU" sz="1000" b="1" dirty="0" smtClean="0"/>
              <a:t>; </a:t>
            </a:r>
          </a:p>
          <a:p>
            <a:r>
              <a:rPr lang="en-US" sz="1000" b="1" dirty="0" smtClean="0">
                <a:hlinkClick r:id="rId5"/>
              </a:rPr>
              <a:t>https://vk.com/nikita_chulochnikov</a:t>
            </a:r>
            <a:r>
              <a:rPr lang="ru-RU" sz="1000" b="1" dirty="0" smtClean="0"/>
              <a:t> (ВК)</a:t>
            </a:r>
            <a:r>
              <a:rPr lang="en-US" sz="1000" b="1" dirty="0" smtClean="0"/>
              <a:t> </a:t>
            </a:r>
            <a:r>
              <a:rPr lang="en-US" sz="1000" b="1" dirty="0" smtClean="0">
                <a:cs typeface="Trebuchet MS"/>
                <a:hlinkClick r:id="rId6"/>
              </a:rPr>
              <a:t>https://t.me/NikitaChulochnikov</a:t>
            </a:r>
            <a:r>
              <a:rPr lang="ru-RU" sz="1000" b="1" dirty="0" smtClean="0">
                <a:cs typeface="Trebuchet MS"/>
              </a:rPr>
              <a:t>  </a:t>
            </a:r>
            <a:r>
              <a:rPr lang="en-US" sz="1000" b="1" dirty="0" smtClean="0">
                <a:cs typeface="Trebuchet MS"/>
              </a:rPr>
              <a:t>(</a:t>
            </a:r>
            <a:r>
              <a:rPr lang="ru-RU" sz="1000" b="1" dirty="0" err="1" smtClean="0">
                <a:cs typeface="Trebuchet MS"/>
              </a:rPr>
              <a:t>Телеграм</a:t>
            </a:r>
            <a:r>
              <a:rPr lang="en-US" sz="1000" b="1" dirty="0" smtClean="0">
                <a:cs typeface="Trebuchet MS"/>
              </a:rPr>
              <a:t>)</a:t>
            </a:r>
            <a:r>
              <a:rPr lang="ru-RU" sz="1000" b="1" dirty="0" smtClean="0">
                <a:cs typeface="Trebuchet MS"/>
              </a:rPr>
              <a:t> </a:t>
            </a:r>
            <a:r>
              <a:rPr lang="ru-RU" sz="1000" b="1" dirty="0" smtClean="0"/>
              <a:t> Экспертная группа Ассоциации АКОН в </a:t>
            </a:r>
            <a:r>
              <a:rPr lang="ru-RU" sz="1000" b="1" dirty="0" err="1" smtClean="0"/>
              <a:t>Телеграм</a:t>
            </a:r>
            <a:r>
              <a:rPr lang="ru-RU" sz="1000" b="1" dirty="0" smtClean="0"/>
              <a:t> </a:t>
            </a:r>
            <a:r>
              <a:rPr lang="ru-RU" sz="1000" b="1" u="sng" dirty="0" smtClean="0">
                <a:hlinkClick r:id="rId7"/>
              </a:rPr>
              <a:t>https://t.me/+Io3GJMU5Q4phYTA6</a:t>
            </a:r>
            <a:endParaRPr lang="ru-RU" sz="1000" b="1" dirty="0"/>
          </a:p>
        </p:txBody>
      </p:sp>
      <p:pic>
        <p:nvPicPr>
          <p:cNvPr id="4" name="Рисунок 3"/>
          <p:cNvPicPr>
            <a:picLocks noChangeAspect="1"/>
          </p:cNvPicPr>
          <p:nvPr/>
        </p:nvPicPr>
        <p:blipFill>
          <a:blip r:embed="rId8"/>
          <a:stretch>
            <a:fillRect/>
          </a:stretch>
        </p:blipFill>
        <p:spPr>
          <a:xfrm>
            <a:off x="192746" y="279271"/>
            <a:ext cx="1352457" cy="795563"/>
          </a:xfrm>
          <a:prstGeom prst="rect">
            <a:avLst/>
          </a:prstGeom>
        </p:spPr>
      </p:pic>
      <p:sp>
        <p:nvSpPr>
          <p:cNvPr id="20" name="object 51"/>
          <p:cNvSpPr txBox="1"/>
          <p:nvPr/>
        </p:nvSpPr>
        <p:spPr>
          <a:xfrm>
            <a:off x="1737949" y="323739"/>
            <a:ext cx="7875951" cy="538609"/>
          </a:xfrm>
          <a:prstGeom prst="rect">
            <a:avLst/>
          </a:prstGeom>
        </p:spPr>
        <p:txBody>
          <a:bodyPr vert="horz" wrap="square" lIns="0" tIns="0" rIns="0" bIns="0" rtlCol="0">
            <a:spAutoFit/>
          </a:bodyPr>
          <a:lstStyle/>
          <a:p>
            <a:pPr marL="12700">
              <a:lnSpc>
                <a:spcPts val="2080"/>
              </a:lnSpc>
            </a:pPr>
            <a:r>
              <a:rPr lang="ru-RU" b="1" dirty="0">
                <a:solidFill>
                  <a:srgbClr val="A01871"/>
                </a:solidFill>
                <a:latin typeface="Arial Narrow" panose="020B0606020202030204" pitchFamily="34" charset="0"/>
                <a:cs typeface="Arial" panose="020B0604020202020204" pitchFamily="34" charset="0"/>
              </a:rPr>
              <a:t>О результатах аналитического </a:t>
            </a:r>
            <a:r>
              <a:rPr lang="ru-RU" b="1" dirty="0" smtClean="0">
                <a:solidFill>
                  <a:srgbClr val="A01871"/>
                </a:solidFill>
                <a:latin typeface="Arial Narrow" panose="020B0606020202030204" pitchFamily="34" charset="0"/>
                <a:cs typeface="Arial" panose="020B0604020202020204" pitchFamily="34" charset="0"/>
              </a:rPr>
              <a:t>исследования</a:t>
            </a:r>
            <a:r>
              <a:rPr lang="en-US" b="1" dirty="0" smtClean="0">
                <a:solidFill>
                  <a:srgbClr val="A01871"/>
                </a:solidFill>
                <a:latin typeface="Arial Narrow" panose="020B0606020202030204" pitchFamily="34" charset="0"/>
                <a:cs typeface="Arial" panose="020B0604020202020204" pitchFamily="34" charset="0"/>
              </a:rPr>
              <a:t> </a:t>
            </a:r>
            <a:r>
              <a:rPr lang="ru-RU" b="1" dirty="0" smtClean="0">
                <a:solidFill>
                  <a:srgbClr val="A01871"/>
                </a:solidFill>
                <a:latin typeface="Arial Narrow" panose="020B0606020202030204" pitchFamily="34" charset="0"/>
                <a:cs typeface="Arial" panose="020B0604020202020204" pitchFamily="34" charset="0"/>
              </a:rPr>
              <a:t>«</a:t>
            </a:r>
            <a:r>
              <a:rPr lang="ru-RU" b="1" dirty="0">
                <a:solidFill>
                  <a:srgbClr val="A01871"/>
                </a:solidFill>
                <a:latin typeface="Arial Narrow" panose="020B0606020202030204" pitchFamily="34" charset="0"/>
                <a:cs typeface="Arial" panose="020B0604020202020204" pitchFamily="34" charset="0"/>
              </a:rPr>
              <a:t>Тарифы на жилищные услуги для населения по регионам РФ в 2020-2024 годах: темпы роста, индексация, динамика»</a:t>
            </a:r>
          </a:p>
        </p:txBody>
      </p:sp>
      <p:pic>
        <p:nvPicPr>
          <p:cNvPr id="5" name="Рисунок 4"/>
          <p:cNvPicPr>
            <a:picLocks noChangeAspect="1"/>
          </p:cNvPicPr>
          <p:nvPr/>
        </p:nvPicPr>
        <p:blipFill>
          <a:blip r:embed="rId9"/>
          <a:stretch>
            <a:fillRect/>
          </a:stretch>
        </p:blipFill>
        <p:spPr>
          <a:xfrm>
            <a:off x="9832173" y="6965587"/>
            <a:ext cx="476641" cy="549042"/>
          </a:xfrm>
          <a:prstGeom prst="rect">
            <a:avLst/>
          </a:prstGeom>
        </p:spPr>
      </p:pic>
    </p:spTree>
    <p:extLst>
      <p:ext uri="{BB962C8B-B14F-4D97-AF65-F5344CB8AC3E}">
        <p14:creationId xmlns:p14="http://schemas.microsoft.com/office/powerpoint/2010/main" val="20684686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2"/>
            <a:ext cx="10692003" cy="305993"/>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457200" y="6981825"/>
            <a:ext cx="9777730" cy="0"/>
          </a:xfrm>
          <a:custGeom>
            <a:avLst/>
            <a:gdLst/>
            <a:ahLst/>
            <a:cxnLst/>
            <a:rect l="l" t="t" r="r" b="b"/>
            <a:pathLst>
              <a:path w="9777730">
                <a:moveTo>
                  <a:pt x="0" y="0"/>
                </a:moveTo>
                <a:lnTo>
                  <a:pt x="9777603" y="0"/>
                </a:lnTo>
              </a:path>
            </a:pathLst>
          </a:custGeom>
          <a:ln w="63500">
            <a:solidFill>
              <a:srgbClr val="D1D3D4"/>
            </a:solidFill>
          </a:ln>
        </p:spPr>
        <p:txBody>
          <a:bodyPr wrap="square" lIns="0" tIns="0" rIns="0" bIns="0" rtlCol="0"/>
          <a:lstStyle/>
          <a:p>
            <a:endParaRPr/>
          </a:p>
        </p:txBody>
      </p:sp>
      <p:sp>
        <p:nvSpPr>
          <p:cNvPr id="37" name="object 37"/>
          <p:cNvSpPr/>
          <p:nvPr/>
        </p:nvSpPr>
        <p:spPr>
          <a:xfrm>
            <a:off x="5216035"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39" name="object 39"/>
          <p:cNvSpPr/>
          <p:nvPr/>
        </p:nvSpPr>
        <p:spPr>
          <a:xfrm>
            <a:off x="5303957"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45" name="object 45"/>
          <p:cNvSpPr/>
          <p:nvPr/>
        </p:nvSpPr>
        <p:spPr>
          <a:xfrm>
            <a:off x="8190206"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7" name="object 47"/>
          <p:cNvSpPr/>
          <p:nvPr/>
        </p:nvSpPr>
        <p:spPr>
          <a:xfrm>
            <a:off x="8336857"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9" name="object 49"/>
          <p:cNvSpPr/>
          <p:nvPr/>
        </p:nvSpPr>
        <p:spPr>
          <a:xfrm>
            <a:off x="10054803" y="532810"/>
            <a:ext cx="360045" cy="360045"/>
          </a:xfrm>
          <a:custGeom>
            <a:avLst/>
            <a:gdLst/>
            <a:ahLst/>
            <a:cxnLst/>
            <a:rect l="l" t="t" r="r" b="b"/>
            <a:pathLst>
              <a:path w="360045" h="360044">
                <a:moveTo>
                  <a:pt x="179997" y="0"/>
                </a:moveTo>
                <a:lnTo>
                  <a:pt x="132144" y="6429"/>
                </a:lnTo>
                <a:lnTo>
                  <a:pt x="89146" y="24573"/>
                </a:lnTo>
                <a:lnTo>
                  <a:pt x="52717" y="52717"/>
                </a:lnTo>
                <a:lnTo>
                  <a:pt x="24573" y="89146"/>
                </a:lnTo>
                <a:lnTo>
                  <a:pt x="6429" y="132144"/>
                </a:lnTo>
                <a:lnTo>
                  <a:pt x="0" y="179997"/>
                </a:lnTo>
                <a:lnTo>
                  <a:pt x="6429" y="227845"/>
                </a:lnTo>
                <a:lnTo>
                  <a:pt x="24573" y="270842"/>
                </a:lnTo>
                <a:lnTo>
                  <a:pt x="52717" y="307271"/>
                </a:lnTo>
                <a:lnTo>
                  <a:pt x="89146" y="335417"/>
                </a:lnTo>
                <a:lnTo>
                  <a:pt x="132144" y="353564"/>
                </a:lnTo>
                <a:lnTo>
                  <a:pt x="179997" y="359994"/>
                </a:lnTo>
                <a:lnTo>
                  <a:pt x="227849" y="353564"/>
                </a:lnTo>
                <a:lnTo>
                  <a:pt x="270847" y="335417"/>
                </a:lnTo>
                <a:lnTo>
                  <a:pt x="307276" y="307271"/>
                </a:lnTo>
                <a:lnTo>
                  <a:pt x="335420" y="270842"/>
                </a:lnTo>
                <a:lnTo>
                  <a:pt x="353564" y="227845"/>
                </a:lnTo>
                <a:lnTo>
                  <a:pt x="359994" y="179997"/>
                </a:lnTo>
                <a:lnTo>
                  <a:pt x="353564" y="132144"/>
                </a:lnTo>
                <a:lnTo>
                  <a:pt x="335420" y="89146"/>
                </a:lnTo>
                <a:lnTo>
                  <a:pt x="307276" y="52717"/>
                </a:lnTo>
                <a:lnTo>
                  <a:pt x="270847" y="24573"/>
                </a:lnTo>
                <a:lnTo>
                  <a:pt x="227849" y="6429"/>
                </a:lnTo>
                <a:lnTo>
                  <a:pt x="179997" y="0"/>
                </a:lnTo>
                <a:close/>
              </a:path>
            </a:pathLst>
          </a:custGeom>
          <a:solidFill>
            <a:srgbClr val="939598"/>
          </a:solidFill>
        </p:spPr>
        <p:txBody>
          <a:bodyPr wrap="square" lIns="0" tIns="0" rIns="0" bIns="0" rtlCol="0"/>
          <a:lstStyle/>
          <a:p>
            <a:endParaRPr/>
          </a:p>
        </p:txBody>
      </p:sp>
      <p:sp>
        <p:nvSpPr>
          <p:cNvPr id="50" name="object 50"/>
          <p:cNvSpPr txBox="1"/>
          <p:nvPr/>
        </p:nvSpPr>
        <p:spPr>
          <a:xfrm>
            <a:off x="10042694" y="569930"/>
            <a:ext cx="372154" cy="276999"/>
          </a:xfrm>
          <a:prstGeom prst="rect">
            <a:avLst/>
          </a:prstGeom>
        </p:spPr>
        <p:txBody>
          <a:bodyPr vert="horz" wrap="square" lIns="0" tIns="0" rIns="0" bIns="0" rtlCol="0">
            <a:spAutoFit/>
          </a:bodyPr>
          <a:lstStyle/>
          <a:p>
            <a:pPr marL="12700">
              <a:lnSpc>
                <a:spcPct val="100000"/>
              </a:lnSpc>
            </a:pPr>
            <a:r>
              <a:rPr lang="en-US" b="1" i="1" spc="45" dirty="0" smtClean="0">
                <a:solidFill>
                  <a:srgbClr val="FFFFFF"/>
                </a:solidFill>
                <a:latin typeface="Trebuchet MS"/>
                <a:cs typeface="Trebuchet MS"/>
              </a:rPr>
              <a:t>15</a:t>
            </a:r>
            <a:endParaRPr sz="1800" dirty="0">
              <a:latin typeface="Trebuchet MS"/>
              <a:cs typeface="Trebuchet MS"/>
            </a:endParaRPr>
          </a:p>
        </p:txBody>
      </p:sp>
      <p:sp>
        <p:nvSpPr>
          <p:cNvPr id="52" name="object 51"/>
          <p:cNvSpPr txBox="1"/>
          <p:nvPr/>
        </p:nvSpPr>
        <p:spPr>
          <a:xfrm>
            <a:off x="560570" y="962025"/>
            <a:ext cx="9868749" cy="5924699"/>
          </a:xfrm>
          <a:prstGeom prst="rect">
            <a:avLst/>
          </a:prstGeom>
        </p:spPr>
        <p:txBody>
          <a:bodyPr vert="horz" wrap="square" lIns="0" tIns="0" rIns="0" bIns="0" rtlCol="0">
            <a:spAutoFit/>
          </a:bodyPr>
          <a:lstStyle/>
          <a:p>
            <a:pPr marL="12700" algn="ctr">
              <a:lnSpc>
                <a:spcPts val="2080"/>
              </a:lnSpc>
            </a:pPr>
            <a:r>
              <a:rPr lang="ru-RU" b="1" dirty="0" smtClean="0">
                <a:solidFill>
                  <a:srgbClr val="A01871"/>
                </a:solidFill>
                <a:latin typeface="Arial Narrow" panose="020B0606020202030204" pitchFamily="34" charset="0"/>
                <a:cs typeface="Arial" panose="020B0604020202020204" pitchFamily="34" charset="0"/>
              </a:rPr>
              <a:t> </a:t>
            </a:r>
            <a:r>
              <a:rPr lang="en-US" b="1" dirty="0" smtClean="0">
                <a:solidFill>
                  <a:srgbClr val="A01871"/>
                </a:solidFill>
                <a:latin typeface="Arial Narrow" panose="020B0606020202030204" pitchFamily="34" charset="0"/>
                <a:cs typeface="Arial" panose="020B0604020202020204" pitchFamily="34" charset="0"/>
              </a:rPr>
              <a:t>ВЫВОДЫ И ПРЕДЛОЖЕНИЯ АССОЦИАЦИИ АКОН </a:t>
            </a:r>
          </a:p>
          <a:p>
            <a:pPr marL="12700" algn="ctr">
              <a:lnSpc>
                <a:spcPts val="2080"/>
              </a:lnSpc>
            </a:pPr>
            <a:r>
              <a:rPr lang="en-US" b="1" dirty="0" smtClean="0">
                <a:latin typeface="Arial Narrow" panose="020B0606020202030204" pitchFamily="34" charset="0"/>
                <a:cs typeface="Arial" panose="020B0604020202020204" pitchFamily="34" charset="0"/>
              </a:rPr>
              <a:t>Письмо Председателю Правительства РФ М.В. Мишустину </a:t>
            </a:r>
          </a:p>
          <a:p>
            <a:pPr marL="12700" algn="ctr">
              <a:lnSpc>
                <a:spcPts val="2080"/>
              </a:lnSpc>
            </a:pPr>
            <a:r>
              <a:rPr lang="en-US" b="1" dirty="0" smtClean="0">
                <a:latin typeface="Arial Narrow" panose="020B0606020202030204" pitchFamily="34" charset="0"/>
                <a:cs typeface="Arial" panose="020B0604020202020204" pitchFamily="34" charset="0"/>
              </a:rPr>
              <a:t>(</a:t>
            </a:r>
            <a:r>
              <a:rPr lang="ru-RU" b="1" dirty="0">
                <a:latin typeface="Arial Narrow" panose="020B0606020202030204" pitchFamily="34" charset="0"/>
                <a:cs typeface="Arial" panose="020B0604020202020204" pitchFamily="34" charset="0"/>
              </a:rPr>
              <a:t>от «22» августа 2024 г</a:t>
            </a:r>
            <a:r>
              <a:rPr lang="ru-RU" b="1" dirty="0" smtClean="0">
                <a:latin typeface="Arial Narrow" panose="020B0606020202030204" pitchFamily="34" charset="0"/>
                <a:cs typeface="Arial" panose="020B0604020202020204" pitchFamily="34" charset="0"/>
              </a:rPr>
              <a:t>.</a:t>
            </a:r>
            <a:r>
              <a:rPr lang="en-US" b="1" dirty="0" smtClean="0">
                <a:latin typeface="Arial Narrow" panose="020B0606020202030204" pitchFamily="34" charset="0"/>
                <a:cs typeface="Arial" panose="020B0604020202020204" pitchFamily="34" charset="0"/>
              </a:rPr>
              <a:t> и</a:t>
            </a:r>
            <a:r>
              <a:rPr lang="ru-RU" b="1" dirty="0" err="1" smtClean="0">
                <a:latin typeface="Arial Narrow" panose="020B0606020202030204" pitchFamily="34" charset="0"/>
                <a:cs typeface="Arial" panose="020B0604020202020204" pitchFamily="34" charset="0"/>
              </a:rPr>
              <a:t>сх</a:t>
            </a:r>
            <a:r>
              <a:rPr lang="ru-RU" b="1" dirty="0">
                <a:latin typeface="Arial Narrow" panose="020B0606020202030204" pitchFamily="34" charset="0"/>
                <a:cs typeface="Arial" panose="020B0604020202020204" pitchFamily="34" charset="0"/>
              </a:rPr>
              <a:t>. № </a:t>
            </a:r>
            <a:r>
              <a:rPr lang="ru-RU" b="1" dirty="0" smtClean="0">
                <a:latin typeface="Arial Narrow" panose="020B0606020202030204" pitchFamily="34" charset="0"/>
                <a:cs typeface="Arial" panose="020B0604020202020204" pitchFamily="34" charset="0"/>
              </a:rPr>
              <a:t>01/22-08/2024П</a:t>
            </a:r>
            <a:r>
              <a:rPr lang="en-US" b="1" dirty="0" smtClean="0">
                <a:latin typeface="Arial Narrow" panose="020B0606020202030204" pitchFamily="34" charset="0"/>
                <a:cs typeface="Arial" panose="020B0604020202020204" pitchFamily="34" charset="0"/>
              </a:rPr>
              <a:t>)</a:t>
            </a:r>
            <a:endParaRPr lang="ru-RU" b="1" dirty="0">
              <a:latin typeface="Arial Narrow" panose="020B0606020202030204" pitchFamily="34" charset="0"/>
              <a:cs typeface="Arial" panose="020B0604020202020204" pitchFamily="34" charset="0"/>
            </a:endParaRPr>
          </a:p>
          <a:p>
            <a:pPr marL="12700" algn="ctr">
              <a:lnSpc>
                <a:spcPts val="2080"/>
              </a:lnSpc>
            </a:pPr>
            <a:r>
              <a:rPr lang="ru-RU" b="1" dirty="0" smtClean="0">
                <a:solidFill>
                  <a:srgbClr val="A01871"/>
                </a:solidFill>
                <a:latin typeface="Arial Narrow" panose="020B0606020202030204" pitchFamily="34" charset="0"/>
                <a:cs typeface="Arial" panose="020B0604020202020204" pitchFamily="34" charset="0"/>
              </a:rPr>
              <a:t> </a:t>
            </a:r>
            <a:r>
              <a:rPr lang="ru-RU" b="1" dirty="0" smtClean="0">
                <a:latin typeface="Arial Narrow" panose="020B0606020202030204" pitchFamily="34" charset="0"/>
                <a:cs typeface="Arial" panose="020B0604020202020204" pitchFamily="34" charset="0"/>
              </a:rPr>
              <a:t>4</a:t>
            </a:r>
            <a:r>
              <a:rPr lang="ru-RU" b="1" dirty="0">
                <a:latin typeface="Arial Narrow" panose="020B0606020202030204" pitchFamily="34" charset="0"/>
                <a:cs typeface="Arial" panose="020B0604020202020204" pitchFamily="34" charset="0"/>
              </a:rPr>
              <a:t>. </a:t>
            </a:r>
            <a:r>
              <a:rPr lang="en-US" b="1" dirty="0" smtClean="0">
                <a:latin typeface="Arial Narrow" panose="020B0606020202030204" pitchFamily="34" charset="0"/>
                <a:cs typeface="Arial" panose="020B0604020202020204" pitchFamily="34" charset="0"/>
              </a:rPr>
              <a:t>Д</a:t>
            </a:r>
            <a:r>
              <a:rPr lang="ru-RU" b="1" dirty="0" smtClean="0">
                <a:latin typeface="Arial Narrow" panose="020B0606020202030204" pitchFamily="34" charset="0"/>
                <a:cs typeface="Arial" panose="020B0604020202020204" pitchFamily="34" charset="0"/>
              </a:rPr>
              <a:t>ля </a:t>
            </a:r>
            <a:r>
              <a:rPr lang="ru-RU" b="1" dirty="0">
                <a:latin typeface="Arial Narrow" panose="020B0606020202030204" pitchFamily="34" charset="0"/>
                <a:cs typeface="Arial" panose="020B0604020202020204" pitchFamily="34" charset="0"/>
              </a:rPr>
              <a:t>снижения дисбаланса ценообразования при росте стоимости услуг обязательных подрядчиков (с которыми УО/УК и ТСЖ/ЖСК, а также собственники жилых помещений в МКД законодательно обязаны заключать договоры, в частности с ГРО на ремонт и техническое обслуживание внутридомового и внутриквартирного газового оборудования – (ВДГО и ВКГО) </a:t>
            </a:r>
            <a:endParaRPr lang="en-US" b="1"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ru-RU" dirty="0" smtClean="0">
                <a:latin typeface="Arial Narrow" panose="020B0606020202030204" pitchFamily="34" charset="0"/>
                <a:cs typeface="Arial" panose="020B0604020202020204" pitchFamily="34" charset="0"/>
              </a:rPr>
              <a:t>в </a:t>
            </a:r>
            <a:r>
              <a:rPr lang="ru-RU" dirty="0">
                <a:latin typeface="Arial Narrow" panose="020B0606020202030204" pitchFamily="34" charset="0"/>
                <a:cs typeface="Arial" panose="020B0604020202020204" pitchFamily="34" charset="0"/>
              </a:rPr>
              <a:t>составе платы по статье содержание и ремонт общего имущества жилого помещения предусмотреть механизм автоматической индексации совокупного размера платы за </a:t>
            </a:r>
            <a:r>
              <a:rPr lang="ru-RU" dirty="0" err="1">
                <a:latin typeface="Arial Narrow" panose="020B0606020202030204" pitchFamily="34" charset="0"/>
                <a:cs typeface="Arial" panose="020B0604020202020204" pitchFamily="34" charset="0"/>
              </a:rPr>
              <a:t>СиР</a:t>
            </a:r>
            <a:r>
              <a:rPr lang="ru-RU" dirty="0">
                <a:latin typeface="Arial Narrow" panose="020B0606020202030204" pitchFamily="34" charset="0"/>
                <a:cs typeface="Arial" panose="020B0604020202020204" pitchFamily="34" charset="0"/>
              </a:rPr>
              <a:t> на размер повышения стоимости услуг данных обязательных подрядчиков. </a:t>
            </a:r>
            <a:endParaRPr lang="en-US"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ru-RU" dirty="0" smtClean="0">
                <a:latin typeface="Arial Narrow" panose="020B0606020202030204" pitchFamily="34" charset="0"/>
                <a:cs typeface="Arial" panose="020B0604020202020204" pitchFamily="34" charset="0"/>
              </a:rPr>
              <a:t>Для </a:t>
            </a:r>
            <a:r>
              <a:rPr lang="ru-RU" dirty="0">
                <a:latin typeface="Arial Narrow" panose="020B0606020202030204" pitchFamily="34" charset="0"/>
                <a:cs typeface="Arial" panose="020B0604020202020204" pitchFamily="34" charset="0"/>
              </a:rPr>
              <a:t>ограничения роста стоимости услуг обязательных подрядчиков ввести механизм их государственного регулирования, далее провести анализ формирования стоимости их услуг, выделить непроизводственные и необоснованные статьи затрат. </a:t>
            </a:r>
            <a:endParaRPr lang="en-US"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ru-RU" dirty="0" smtClean="0">
                <a:latin typeface="Arial Narrow" panose="020B0606020202030204" pitchFamily="34" charset="0"/>
                <a:cs typeface="Arial" panose="020B0604020202020204" pitchFamily="34" charset="0"/>
              </a:rPr>
              <a:t>Предусмотреть </a:t>
            </a:r>
            <a:r>
              <a:rPr lang="ru-RU" dirty="0">
                <a:latin typeface="Arial Narrow" panose="020B0606020202030204" pitchFamily="34" charset="0"/>
                <a:cs typeface="Arial" panose="020B0604020202020204" pitchFamily="34" charset="0"/>
              </a:rPr>
              <a:t>механизм исключения непроизводственных и необоснованных затрат из структуры стоимости их услуг для УО/УК и ТСЖ, а также для собственников жилых помещений в МКД. </a:t>
            </a:r>
            <a:endParaRPr lang="en-US"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ru-RU" dirty="0" smtClean="0">
                <a:latin typeface="Arial Narrow" panose="020B0606020202030204" pitchFamily="34" charset="0"/>
                <a:cs typeface="Arial" panose="020B0604020202020204" pitchFamily="34" charset="0"/>
              </a:rPr>
              <a:t>Переработать </a:t>
            </a:r>
            <a:r>
              <a:rPr lang="ru-RU" dirty="0">
                <a:latin typeface="Arial Narrow" panose="020B0606020202030204" pitchFamily="34" charset="0"/>
                <a:cs typeface="Arial" panose="020B0604020202020204" pitchFamily="34" charset="0"/>
              </a:rPr>
              <a:t>и внести соответствующие изменения и дополнения в Приказ Минстроя России от 29 мая 2023 года N 387/</a:t>
            </a:r>
            <a:r>
              <a:rPr lang="ru-RU" dirty="0" err="1">
                <a:latin typeface="Arial Narrow" panose="020B0606020202030204" pitchFamily="34" charset="0"/>
                <a:cs typeface="Arial" panose="020B0604020202020204" pitchFamily="34" charset="0"/>
              </a:rPr>
              <a:t>пр</a:t>
            </a:r>
            <a:r>
              <a:rPr lang="ru-RU" dirty="0">
                <a:latin typeface="Arial Narrow" panose="020B0606020202030204" pitchFamily="34" charset="0"/>
                <a:cs typeface="Arial" panose="020B0604020202020204" pitchFamily="34" charset="0"/>
              </a:rPr>
              <a:t> и Приказ Минстроя России от 29.05.2023 N 388/</a:t>
            </a:r>
            <a:r>
              <a:rPr lang="ru-RU" dirty="0" err="1">
                <a:latin typeface="Arial Narrow" panose="020B0606020202030204" pitchFamily="34" charset="0"/>
                <a:cs typeface="Arial" panose="020B0604020202020204" pitchFamily="34" charset="0"/>
              </a:rPr>
              <a:t>пр</a:t>
            </a:r>
            <a:r>
              <a:rPr lang="ru-RU" dirty="0">
                <a:latin typeface="Arial Narrow" panose="020B0606020202030204" pitchFamily="34" charset="0"/>
                <a:cs typeface="Arial" panose="020B0604020202020204" pitchFamily="34" charset="0"/>
              </a:rPr>
              <a:t>, </a:t>
            </a:r>
            <a:endParaRPr lang="en-US"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en-US" dirty="0" smtClean="0">
                <a:latin typeface="Arial Narrow" panose="020B0606020202030204" pitchFamily="34" charset="0"/>
                <a:cs typeface="Arial" panose="020B0604020202020204" pitchFamily="34" charset="0"/>
              </a:rPr>
              <a:t>Д</a:t>
            </a:r>
            <a:r>
              <a:rPr lang="ru-RU" dirty="0" err="1" smtClean="0">
                <a:latin typeface="Arial Narrow" panose="020B0606020202030204" pitchFamily="34" charset="0"/>
                <a:cs typeface="Arial" panose="020B0604020202020204" pitchFamily="34" charset="0"/>
              </a:rPr>
              <a:t>ать</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разъяснения по применению методических рекомендаций ФСТ (Приказ ФСТ от 27 декабря 2013 г. n 269-э/8), </a:t>
            </a:r>
            <a:endParaRPr lang="en-US"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en-US" dirty="0" smtClean="0">
                <a:latin typeface="Arial Narrow" panose="020B0606020202030204" pitchFamily="34" charset="0"/>
                <a:cs typeface="Arial" panose="020B0604020202020204" pitchFamily="34" charset="0"/>
              </a:rPr>
              <a:t>И</a:t>
            </a:r>
            <a:r>
              <a:rPr lang="ru-RU" dirty="0" err="1" smtClean="0">
                <a:latin typeface="Arial Narrow" panose="020B0606020202030204" pitchFamily="34" charset="0"/>
                <a:cs typeface="Arial" panose="020B0604020202020204" pitchFamily="34" charset="0"/>
              </a:rPr>
              <a:t>здать</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обновленные методические рекомендации о правилах расчета стоимости технического обслуживания и ремонта </a:t>
            </a:r>
            <a:r>
              <a:rPr lang="ru-RU" dirty="0" smtClean="0">
                <a:latin typeface="Arial Narrow" panose="020B0606020202030204" pitchFamily="34" charset="0"/>
                <a:cs typeface="Arial" panose="020B0604020202020204" pitchFamily="34" charset="0"/>
              </a:rPr>
              <a:t>ВДГО </a:t>
            </a:r>
            <a:r>
              <a:rPr lang="ru-RU" dirty="0">
                <a:latin typeface="Arial Narrow" panose="020B0606020202030204" pitchFamily="34" charset="0"/>
                <a:cs typeface="Arial" panose="020B0604020202020204" pitchFamily="34" charset="0"/>
              </a:rPr>
              <a:t>и </a:t>
            </a:r>
            <a:r>
              <a:rPr lang="ru-RU" dirty="0" smtClean="0">
                <a:latin typeface="Arial Narrow" panose="020B0606020202030204" pitchFamily="34" charset="0"/>
                <a:cs typeface="Arial" panose="020B0604020202020204" pitchFamily="34" charset="0"/>
              </a:rPr>
              <a:t>ВКГО</a:t>
            </a:r>
            <a:endParaRPr lang="ru-RU" dirty="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endParaRPr lang="ru-RU" dirty="0">
              <a:latin typeface="Arial Narrow" panose="020B0606020202030204" pitchFamily="34" charset="0"/>
              <a:cs typeface="Arial" panose="020B0604020202020204" pitchFamily="34" charset="0"/>
            </a:endParaRPr>
          </a:p>
        </p:txBody>
      </p:sp>
      <p:sp>
        <p:nvSpPr>
          <p:cNvPr id="12" name="Прямоугольник 11"/>
          <p:cNvSpPr/>
          <p:nvPr/>
        </p:nvSpPr>
        <p:spPr>
          <a:xfrm>
            <a:off x="333776" y="7040053"/>
            <a:ext cx="9708918" cy="400110"/>
          </a:xfrm>
          <a:prstGeom prst="rect">
            <a:avLst/>
          </a:prstGeom>
        </p:spPr>
        <p:txBody>
          <a:bodyPr wrap="square">
            <a:spAutoFit/>
          </a:bodyPr>
          <a:lstStyle/>
          <a:p>
            <a:r>
              <a:rPr lang="ru-RU" sz="1000" b="1" dirty="0" smtClean="0"/>
              <a:t>Ассоциация АКОН, 117105</a:t>
            </a:r>
            <a:r>
              <a:rPr lang="ru-RU" sz="1000" b="1" dirty="0"/>
              <a:t>, г. Москва, ул. </a:t>
            </a:r>
            <a:r>
              <a:rPr lang="ru-RU" sz="1000" b="1" dirty="0" err="1"/>
              <a:t>Нагатинская</a:t>
            </a:r>
            <a:r>
              <a:rPr lang="ru-RU" sz="1000" b="1" dirty="0"/>
              <a:t>, д. 3А, стр. 2, этаж </a:t>
            </a:r>
            <a:r>
              <a:rPr lang="ru-RU" sz="1000" b="1" dirty="0" smtClean="0"/>
              <a:t>3; Сайт: </a:t>
            </a:r>
            <a:r>
              <a:rPr lang="en-US" sz="1000" b="1" dirty="0" smtClean="0">
                <a:hlinkClick r:id="rId3"/>
              </a:rPr>
              <a:t>www.acon.pro</a:t>
            </a:r>
            <a:r>
              <a:rPr lang="ru-RU" sz="1000" b="1" dirty="0" smtClean="0"/>
              <a:t>  Почта: </a:t>
            </a:r>
            <a:r>
              <a:rPr lang="en-US" sz="1000" b="1" dirty="0" smtClean="0">
                <a:hlinkClick r:id="rId4"/>
              </a:rPr>
              <a:t>chulochnikov@acon.pro</a:t>
            </a:r>
            <a:r>
              <a:rPr lang="ru-RU" sz="1000" b="1" dirty="0" smtClean="0"/>
              <a:t>; </a:t>
            </a:r>
          </a:p>
          <a:p>
            <a:r>
              <a:rPr lang="en-US" sz="1000" b="1" dirty="0" smtClean="0">
                <a:hlinkClick r:id="rId5"/>
              </a:rPr>
              <a:t>https://vk.com/nikita_chulochnikov</a:t>
            </a:r>
            <a:r>
              <a:rPr lang="ru-RU" sz="1000" b="1" dirty="0" smtClean="0"/>
              <a:t> (ВК)</a:t>
            </a:r>
            <a:r>
              <a:rPr lang="en-US" sz="1000" b="1" dirty="0" smtClean="0"/>
              <a:t> </a:t>
            </a:r>
            <a:r>
              <a:rPr lang="en-US" sz="1000" b="1" dirty="0" smtClean="0">
                <a:cs typeface="Trebuchet MS"/>
                <a:hlinkClick r:id="rId6"/>
              </a:rPr>
              <a:t>https://t.me/NikitaChulochnikov</a:t>
            </a:r>
            <a:r>
              <a:rPr lang="ru-RU" sz="1000" b="1" dirty="0" smtClean="0">
                <a:cs typeface="Trebuchet MS"/>
              </a:rPr>
              <a:t>  </a:t>
            </a:r>
            <a:r>
              <a:rPr lang="en-US" sz="1000" b="1" dirty="0" smtClean="0">
                <a:cs typeface="Trebuchet MS"/>
              </a:rPr>
              <a:t>(</a:t>
            </a:r>
            <a:r>
              <a:rPr lang="ru-RU" sz="1000" b="1" dirty="0" err="1" smtClean="0">
                <a:cs typeface="Trebuchet MS"/>
              </a:rPr>
              <a:t>Телеграм</a:t>
            </a:r>
            <a:r>
              <a:rPr lang="en-US" sz="1000" b="1" dirty="0" smtClean="0">
                <a:cs typeface="Trebuchet MS"/>
              </a:rPr>
              <a:t>)</a:t>
            </a:r>
            <a:r>
              <a:rPr lang="ru-RU" sz="1000" b="1" dirty="0" smtClean="0">
                <a:cs typeface="Trebuchet MS"/>
              </a:rPr>
              <a:t> </a:t>
            </a:r>
            <a:r>
              <a:rPr lang="ru-RU" sz="1000" b="1" dirty="0" smtClean="0"/>
              <a:t> Экспертная группа Ассоциации АКОН в </a:t>
            </a:r>
            <a:r>
              <a:rPr lang="ru-RU" sz="1000" b="1" dirty="0" err="1" smtClean="0"/>
              <a:t>Телеграм</a:t>
            </a:r>
            <a:r>
              <a:rPr lang="ru-RU" sz="1000" b="1" dirty="0" smtClean="0"/>
              <a:t> </a:t>
            </a:r>
            <a:r>
              <a:rPr lang="ru-RU" sz="1000" b="1" u="sng" dirty="0" smtClean="0">
                <a:hlinkClick r:id="rId7"/>
              </a:rPr>
              <a:t>https://t.me/+Io3GJMU5Q4phYTA6</a:t>
            </a:r>
            <a:endParaRPr lang="ru-RU" sz="1000" b="1" dirty="0"/>
          </a:p>
        </p:txBody>
      </p:sp>
      <p:pic>
        <p:nvPicPr>
          <p:cNvPr id="4" name="Рисунок 3"/>
          <p:cNvPicPr>
            <a:picLocks noChangeAspect="1"/>
          </p:cNvPicPr>
          <p:nvPr/>
        </p:nvPicPr>
        <p:blipFill>
          <a:blip r:embed="rId8"/>
          <a:stretch>
            <a:fillRect/>
          </a:stretch>
        </p:blipFill>
        <p:spPr>
          <a:xfrm>
            <a:off x="192746" y="279271"/>
            <a:ext cx="1352457" cy="795563"/>
          </a:xfrm>
          <a:prstGeom prst="rect">
            <a:avLst/>
          </a:prstGeom>
        </p:spPr>
      </p:pic>
      <p:sp>
        <p:nvSpPr>
          <p:cNvPr id="20" name="object 51"/>
          <p:cNvSpPr txBox="1"/>
          <p:nvPr/>
        </p:nvSpPr>
        <p:spPr>
          <a:xfrm>
            <a:off x="1737949" y="323739"/>
            <a:ext cx="7875951" cy="538609"/>
          </a:xfrm>
          <a:prstGeom prst="rect">
            <a:avLst/>
          </a:prstGeom>
        </p:spPr>
        <p:txBody>
          <a:bodyPr vert="horz" wrap="square" lIns="0" tIns="0" rIns="0" bIns="0" rtlCol="0">
            <a:spAutoFit/>
          </a:bodyPr>
          <a:lstStyle/>
          <a:p>
            <a:pPr marL="12700">
              <a:lnSpc>
                <a:spcPts val="2080"/>
              </a:lnSpc>
            </a:pPr>
            <a:r>
              <a:rPr lang="ru-RU" b="1" dirty="0">
                <a:solidFill>
                  <a:srgbClr val="A01871"/>
                </a:solidFill>
                <a:latin typeface="Arial Narrow" panose="020B0606020202030204" pitchFamily="34" charset="0"/>
                <a:cs typeface="Arial" panose="020B0604020202020204" pitchFamily="34" charset="0"/>
              </a:rPr>
              <a:t>О результатах аналитического </a:t>
            </a:r>
            <a:r>
              <a:rPr lang="ru-RU" b="1" dirty="0" smtClean="0">
                <a:solidFill>
                  <a:srgbClr val="A01871"/>
                </a:solidFill>
                <a:latin typeface="Arial Narrow" panose="020B0606020202030204" pitchFamily="34" charset="0"/>
                <a:cs typeface="Arial" panose="020B0604020202020204" pitchFamily="34" charset="0"/>
              </a:rPr>
              <a:t>исследования</a:t>
            </a:r>
            <a:r>
              <a:rPr lang="en-US" b="1" dirty="0" smtClean="0">
                <a:solidFill>
                  <a:srgbClr val="A01871"/>
                </a:solidFill>
                <a:latin typeface="Arial Narrow" panose="020B0606020202030204" pitchFamily="34" charset="0"/>
                <a:cs typeface="Arial" panose="020B0604020202020204" pitchFamily="34" charset="0"/>
              </a:rPr>
              <a:t> </a:t>
            </a:r>
            <a:r>
              <a:rPr lang="ru-RU" b="1" dirty="0" smtClean="0">
                <a:solidFill>
                  <a:srgbClr val="A01871"/>
                </a:solidFill>
                <a:latin typeface="Arial Narrow" panose="020B0606020202030204" pitchFamily="34" charset="0"/>
                <a:cs typeface="Arial" panose="020B0604020202020204" pitchFamily="34" charset="0"/>
              </a:rPr>
              <a:t>«</a:t>
            </a:r>
            <a:r>
              <a:rPr lang="ru-RU" b="1" dirty="0">
                <a:solidFill>
                  <a:srgbClr val="A01871"/>
                </a:solidFill>
                <a:latin typeface="Arial Narrow" panose="020B0606020202030204" pitchFamily="34" charset="0"/>
                <a:cs typeface="Arial" panose="020B0604020202020204" pitchFamily="34" charset="0"/>
              </a:rPr>
              <a:t>Тарифы на жилищные услуги для населения по регионам РФ в 2020-2024 годах: темпы роста, индексация, динамика»</a:t>
            </a:r>
          </a:p>
        </p:txBody>
      </p:sp>
      <p:pic>
        <p:nvPicPr>
          <p:cNvPr id="5" name="Рисунок 4"/>
          <p:cNvPicPr>
            <a:picLocks noChangeAspect="1"/>
          </p:cNvPicPr>
          <p:nvPr/>
        </p:nvPicPr>
        <p:blipFill>
          <a:blip r:embed="rId9"/>
          <a:stretch>
            <a:fillRect/>
          </a:stretch>
        </p:blipFill>
        <p:spPr>
          <a:xfrm>
            <a:off x="9832173" y="6965587"/>
            <a:ext cx="476641" cy="549042"/>
          </a:xfrm>
          <a:prstGeom prst="rect">
            <a:avLst/>
          </a:prstGeom>
        </p:spPr>
      </p:pic>
    </p:spTree>
    <p:extLst>
      <p:ext uri="{BB962C8B-B14F-4D97-AF65-F5344CB8AC3E}">
        <p14:creationId xmlns:p14="http://schemas.microsoft.com/office/powerpoint/2010/main" val="28010675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2"/>
            <a:ext cx="10692003" cy="305993"/>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457200" y="6981825"/>
            <a:ext cx="9777730" cy="0"/>
          </a:xfrm>
          <a:custGeom>
            <a:avLst/>
            <a:gdLst/>
            <a:ahLst/>
            <a:cxnLst/>
            <a:rect l="l" t="t" r="r" b="b"/>
            <a:pathLst>
              <a:path w="9777730">
                <a:moveTo>
                  <a:pt x="0" y="0"/>
                </a:moveTo>
                <a:lnTo>
                  <a:pt x="9777603" y="0"/>
                </a:lnTo>
              </a:path>
            </a:pathLst>
          </a:custGeom>
          <a:ln w="63500">
            <a:solidFill>
              <a:srgbClr val="D1D3D4"/>
            </a:solidFill>
          </a:ln>
        </p:spPr>
        <p:txBody>
          <a:bodyPr wrap="square" lIns="0" tIns="0" rIns="0" bIns="0" rtlCol="0"/>
          <a:lstStyle/>
          <a:p>
            <a:endParaRPr/>
          </a:p>
        </p:txBody>
      </p:sp>
      <p:sp>
        <p:nvSpPr>
          <p:cNvPr id="37" name="object 37"/>
          <p:cNvSpPr/>
          <p:nvPr/>
        </p:nvSpPr>
        <p:spPr>
          <a:xfrm>
            <a:off x="5216035"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39" name="object 39"/>
          <p:cNvSpPr/>
          <p:nvPr/>
        </p:nvSpPr>
        <p:spPr>
          <a:xfrm>
            <a:off x="5303957"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45" name="object 45"/>
          <p:cNvSpPr/>
          <p:nvPr/>
        </p:nvSpPr>
        <p:spPr>
          <a:xfrm>
            <a:off x="8190206"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7" name="object 47"/>
          <p:cNvSpPr/>
          <p:nvPr/>
        </p:nvSpPr>
        <p:spPr>
          <a:xfrm>
            <a:off x="8336857"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9" name="object 49"/>
          <p:cNvSpPr/>
          <p:nvPr/>
        </p:nvSpPr>
        <p:spPr>
          <a:xfrm>
            <a:off x="10070493" y="534267"/>
            <a:ext cx="360045" cy="360045"/>
          </a:xfrm>
          <a:custGeom>
            <a:avLst/>
            <a:gdLst/>
            <a:ahLst/>
            <a:cxnLst/>
            <a:rect l="l" t="t" r="r" b="b"/>
            <a:pathLst>
              <a:path w="360045" h="360044">
                <a:moveTo>
                  <a:pt x="179997" y="0"/>
                </a:moveTo>
                <a:lnTo>
                  <a:pt x="132144" y="6429"/>
                </a:lnTo>
                <a:lnTo>
                  <a:pt x="89146" y="24573"/>
                </a:lnTo>
                <a:lnTo>
                  <a:pt x="52717" y="52717"/>
                </a:lnTo>
                <a:lnTo>
                  <a:pt x="24573" y="89146"/>
                </a:lnTo>
                <a:lnTo>
                  <a:pt x="6429" y="132144"/>
                </a:lnTo>
                <a:lnTo>
                  <a:pt x="0" y="179997"/>
                </a:lnTo>
                <a:lnTo>
                  <a:pt x="6429" y="227845"/>
                </a:lnTo>
                <a:lnTo>
                  <a:pt x="24573" y="270842"/>
                </a:lnTo>
                <a:lnTo>
                  <a:pt x="52717" y="307271"/>
                </a:lnTo>
                <a:lnTo>
                  <a:pt x="89146" y="335417"/>
                </a:lnTo>
                <a:lnTo>
                  <a:pt x="132144" y="353564"/>
                </a:lnTo>
                <a:lnTo>
                  <a:pt x="179997" y="359994"/>
                </a:lnTo>
                <a:lnTo>
                  <a:pt x="227849" y="353564"/>
                </a:lnTo>
                <a:lnTo>
                  <a:pt x="270847" y="335417"/>
                </a:lnTo>
                <a:lnTo>
                  <a:pt x="307276" y="307271"/>
                </a:lnTo>
                <a:lnTo>
                  <a:pt x="335420" y="270842"/>
                </a:lnTo>
                <a:lnTo>
                  <a:pt x="353564" y="227845"/>
                </a:lnTo>
                <a:lnTo>
                  <a:pt x="359994" y="179997"/>
                </a:lnTo>
                <a:lnTo>
                  <a:pt x="353564" y="132144"/>
                </a:lnTo>
                <a:lnTo>
                  <a:pt x="335420" y="89146"/>
                </a:lnTo>
                <a:lnTo>
                  <a:pt x="307276" y="52717"/>
                </a:lnTo>
                <a:lnTo>
                  <a:pt x="270847" y="24573"/>
                </a:lnTo>
                <a:lnTo>
                  <a:pt x="227849" y="6429"/>
                </a:lnTo>
                <a:lnTo>
                  <a:pt x="179997" y="0"/>
                </a:lnTo>
                <a:close/>
              </a:path>
            </a:pathLst>
          </a:custGeom>
          <a:solidFill>
            <a:srgbClr val="939598"/>
          </a:solidFill>
        </p:spPr>
        <p:txBody>
          <a:bodyPr wrap="square" lIns="0" tIns="0" rIns="0" bIns="0" rtlCol="0"/>
          <a:lstStyle/>
          <a:p>
            <a:endParaRPr/>
          </a:p>
        </p:txBody>
      </p:sp>
      <p:sp>
        <p:nvSpPr>
          <p:cNvPr id="50" name="object 50"/>
          <p:cNvSpPr txBox="1"/>
          <p:nvPr/>
        </p:nvSpPr>
        <p:spPr>
          <a:xfrm>
            <a:off x="10070493" y="569930"/>
            <a:ext cx="358825" cy="276999"/>
          </a:xfrm>
          <a:prstGeom prst="rect">
            <a:avLst/>
          </a:prstGeom>
        </p:spPr>
        <p:txBody>
          <a:bodyPr vert="horz" wrap="square" lIns="0" tIns="0" rIns="0" bIns="0" rtlCol="0">
            <a:spAutoFit/>
          </a:bodyPr>
          <a:lstStyle/>
          <a:p>
            <a:pPr indent="12700">
              <a:lnSpc>
                <a:spcPct val="100000"/>
              </a:lnSpc>
            </a:pPr>
            <a:r>
              <a:rPr lang="en-US" b="1" i="1" spc="45" dirty="0" smtClean="0">
                <a:solidFill>
                  <a:srgbClr val="FFFFFF"/>
                </a:solidFill>
                <a:latin typeface="Trebuchet MS"/>
                <a:cs typeface="Trebuchet MS"/>
              </a:rPr>
              <a:t>16</a:t>
            </a:r>
            <a:endParaRPr sz="1800" dirty="0">
              <a:latin typeface="Trebuchet MS"/>
              <a:cs typeface="Trebuchet MS"/>
            </a:endParaRPr>
          </a:p>
        </p:txBody>
      </p:sp>
      <p:sp>
        <p:nvSpPr>
          <p:cNvPr id="52" name="object 51"/>
          <p:cNvSpPr txBox="1"/>
          <p:nvPr/>
        </p:nvSpPr>
        <p:spPr>
          <a:xfrm>
            <a:off x="560570" y="962025"/>
            <a:ext cx="9868749" cy="5924699"/>
          </a:xfrm>
          <a:prstGeom prst="rect">
            <a:avLst/>
          </a:prstGeom>
        </p:spPr>
        <p:txBody>
          <a:bodyPr vert="horz" wrap="square" lIns="0" tIns="0" rIns="0" bIns="0" rtlCol="0">
            <a:spAutoFit/>
          </a:bodyPr>
          <a:lstStyle/>
          <a:p>
            <a:pPr marL="12700" algn="ctr">
              <a:lnSpc>
                <a:spcPts val="2080"/>
              </a:lnSpc>
            </a:pPr>
            <a:r>
              <a:rPr lang="ru-RU" b="1" dirty="0" smtClean="0">
                <a:solidFill>
                  <a:srgbClr val="A01871"/>
                </a:solidFill>
                <a:latin typeface="Arial Narrow" panose="020B0606020202030204" pitchFamily="34" charset="0"/>
                <a:cs typeface="Arial" panose="020B0604020202020204" pitchFamily="34" charset="0"/>
              </a:rPr>
              <a:t> </a:t>
            </a:r>
            <a:r>
              <a:rPr lang="en-US" b="1" dirty="0" smtClean="0">
                <a:solidFill>
                  <a:srgbClr val="A01871"/>
                </a:solidFill>
                <a:latin typeface="Arial Narrow" panose="020B0606020202030204" pitchFamily="34" charset="0"/>
                <a:cs typeface="Arial" panose="020B0604020202020204" pitchFamily="34" charset="0"/>
              </a:rPr>
              <a:t>ВЫВОДЫ И ПРЕДЛОЖЕНИЯ АССОЦИАЦИИ АКОН </a:t>
            </a:r>
          </a:p>
          <a:p>
            <a:pPr marL="12700" algn="ctr">
              <a:lnSpc>
                <a:spcPts val="2080"/>
              </a:lnSpc>
            </a:pPr>
            <a:r>
              <a:rPr lang="en-US" b="1" dirty="0" smtClean="0">
                <a:latin typeface="Arial Narrow" panose="020B0606020202030204" pitchFamily="34" charset="0"/>
                <a:cs typeface="Arial" panose="020B0604020202020204" pitchFamily="34" charset="0"/>
              </a:rPr>
              <a:t>Письмо Председателю Правительства РФ М.В. Мишустину </a:t>
            </a:r>
          </a:p>
          <a:p>
            <a:pPr marL="12700" algn="ctr">
              <a:lnSpc>
                <a:spcPts val="2080"/>
              </a:lnSpc>
            </a:pPr>
            <a:r>
              <a:rPr lang="en-US" b="1" dirty="0" smtClean="0">
                <a:latin typeface="Arial Narrow" panose="020B0606020202030204" pitchFamily="34" charset="0"/>
                <a:cs typeface="Arial" panose="020B0604020202020204" pitchFamily="34" charset="0"/>
              </a:rPr>
              <a:t>(</a:t>
            </a:r>
            <a:r>
              <a:rPr lang="ru-RU" b="1" dirty="0">
                <a:latin typeface="Arial Narrow" panose="020B0606020202030204" pitchFamily="34" charset="0"/>
                <a:cs typeface="Arial" panose="020B0604020202020204" pitchFamily="34" charset="0"/>
              </a:rPr>
              <a:t>от «22» августа 2024 г</a:t>
            </a:r>
            <a:r>
              <a:rPr lang="ru-RU" b="1" dirty="0" smtClean="0">
                <a:latin typeface="Arial Narrow" panose="020B0606020202030204" pitchFamily="34" charset="0"/>
                <a:cs typeface="Arial" panose="020B0604020202020204" pitchFamily="34" charset="0"/>
              </a:rPr>
              <a:t>.</a:t>
            </a:r>
            <a:r>
              <a:rPr lang="en-US" b="1" dirty="0" smtClean="0">
                <a:latin typeface="Arial Narrow" panose="020B0606020202030204" pitchFamily="34" charset="0"/>
                <a:cs typeface="Arial" panose="020B0604020202020204" pitchFamily="34" charset="0"/>
              </a:rPr>
              <a:t> и</a:t>
            </a:r>
            <a:r>
              <a:rPr lang="ru-RU" b="1" dirty="0" err="1" smtClean="0">
                <a:latin typeface="Arial Narrow" panose="020B0606020202030204" pitchFamily="34" charset="0"/>
                <a:cs typeface="Arial" panose="020B0604020202020204" pitchFamily="34" charset="0"/>
              </a:rPr>
              <a:t>сх</a:t>
            </a:r>
            <a:r>
              <a:rPr lang="ru-RU" b="1" dirty="0">
                <a:latin typeface="Arial Narrow" panose="020B0606020202030204" pitchFamily="34" charset="0"/>
                <a:cs typeface="Arial" panose="020B0604020202020204" pitchFamily="34" charset="0"/>
              </a:rPr>
              <a:t>. № </a:t>
            </a:r>
            <a:r>
              <a:rPr lang="ru-RU" b="1" dirty="0" smtClean="0">
                <a:latin typeface="Arial Narrow" panose="020B0606020202030204" pitchFamily="34" charset="0"/>
                <a:cs typeface="Arial" panose="020B0604020202020204" pitchFamily="34" charset="0"/>
              </a:rPr>
              <a:t>01/22-08/2024П</a:t>
            </a:r>
            <a:r>
              <a:rPr lang="en-US" b="1" dirty="0" smtClean="0">
                <a:latin typeface="Arial Narrow" panose="020B0606020202030204" pitchFamily="34" charset="0"/>
                <a:cs typeface="Arial" panose="020B0604020202020204" pitchFamily="34" charset="0"/>
              </a:rPr>
              <a:t>)</a:t>
            </a:r>
            <a:endParaRPr lang="ru-RU" b="1" dirty="0">
              <a:latin typeface="Arial Narrow" panose="020B0606020202030204" pitchFamily="34" charset="0"/>
              <a:cs typeface="Arial" panose="020B0604020202020204" pitchFamily="34" charset="0"/>
            </a:endParaRPr>
          </a:p>
          <a:p>
            <a:pPr marL="12700" algn="ctr">
              <a:lnSpc>
                <a:spcPts val="2080"/>
              </a:lnSpc>
            </a:pPr>
            <a:r>
              <a:rPr lang="ru-RU" b="1" dirty="0" smtClean="0">
                <a:solidFill>
                  <a:srgbClr val="A01871"/>
                </a:solidFill>
                <a:latin typeface="Arial Narrow" panose="020B0606020202030204" pitchFamily="34" charset="0"/>
                <a:cs typeface="Arial" panose="020B0604020202020204" pitchFamily="34" charset="0"/>
              </a:rPr>
              <a:t> </a:t>
            </a:r>
            <a:endParaRPr lang="ru-RU" b="1" dirty="0" smtClean="0">
              <a:solidFill>
                <a:srgbClr val="A01871"/>
              </a:solidFill>
              <a:latin typeface="Arial Narrow" panose="020B0606020202030204" pitchFamily="34" charset="0"/>
              <a:cs typeface="Arial" panose="020B0604020202020204" pitchFamily="34" charset="0"/>
            </a:endParaRPr>
          </a:p>
          <a:p>
            <a:pPr marL="12700">
              <a:lnSpc>
                <a:spcPts val="2080"/>
              </a:lnSpc>
            </a:pPr>
            <a:r>
              <a:rPr lang="en-US" b="1" dirty="0">
                <a:solidFill>
                  <a:srgbClr val="A01871"/>
                </a:solidFill>
                <a:latin typeface="Arial Narrow" panose="020B0606020202030204" pitchFamily="34" charset="0"/>
                <a:cs typeface="Arial" panose="020B0604020202020204" pitchFamily="34" charset="0"/>
              </a:rPr>
              <a:t>ОТВЕТ МИНСТРОЯ: </a:t>
            </a:r>
            <a:r>
              <a:rPr lang="ru-RU" u="sng" dirty="0" smtClean="0">
                <a:latin typeface="Arial Narrow" panose="020B0606020202030204" pitchFamily="34" charset="0"/>
                <a:cs typeface="Arial" panose="020B0604020202020204" pitchFamily="34" charset="0"/>
              </a:rPr>
              <a:t>Минстрой </a:t>
            </a:r>
            <a:r>
              <a:rPr lang="ru-RU" u="sng" dirty="0">
                <a:latin typeface="Arial Narrow" panose="020B0606020202030204" pitchFamily="34" charset="0"/>
                <a:cs typeface="Arial" panose="020B0604020202020204" pitchFamily="34" charset="0"/>
              </a:rPr>
              <a:t>России разработал проект приказа о внесении изменений в Методические указания по расчету размера платы за </a:t>
            </a:r>
            <a:r>
              <a:rPr lang="en-US" u="sng" dirty="0" smtClean="0">
                <a:latin typeface="Arial Narrow" panose="020B0606020202030204" pitchFamily="34" charset="0"/>
                <a:cs typeface="Arial" panose="020B0604020202020204" pitchFamily="34" charset="0"/>
              </a:rPr>
              <a:t>ТО ВКГО </a:t>
            </a:r>
            <a:r>
              <a:rPr lang="ru-RU" u="sng" dirty="0" smtClean="0">
                <a:latin typeface="Arial Narrow" panose="020B0606020202030204" pitchFamily="34" charset="0"/>
                <a:cs typeface="Arial" panose="020B0604020202020204" pitchFamily="34" charset="0"/>
              </a:rPr>
              <a:t>в </a:t>
            </a:r>
            <a:r>
              <a:rPr lang="en-US" u="sng" dirty="0" smtClean="0">
                <a:latin typeface="Arial Narrow" panose="020B0606020202030204" pitchFamily="34" charset="0"/>
                <a:cs typeface="Arial" panose="020B0604020202020204" pitchFamily="34" charset="0"/>
              </a:rPr>
              <a:t>МКД</a:t>
            </a:r>
            <a:r>
              <a:rPr lang="ru-RU" u="sng" dirty="0" smtClean="0">
                <a:latin typeface="Arial Narrow" panose="020B0606020202030204" pitchFamily="34" charset="0"/>
                <a:cs typeface="Arial" panose="020B0604020202020204" pitchFamily="34" charset="0"/>
              </a:rPr>
              <a:t>, </a:t>
            </a:r>
            <a:r>
              <a:rPr lang="ru-RU" u="sng" dirty="0">
                <a:latin typeface="Arial Narrow" panose="020B0606020202030204" pitchFamily="34" charset="0"/>
                <a:cs typeface="Arial" panose="020B0604020202020204" pitchFamily="34" charset="0"/>
              </a:rPr>
              <a:t>а также за </a:t>
            </a:r>
            <a:r>
              <a:rPr lang="en-US" u="sng" dirty="0" smtClean="0">
                <a:latin typeface="Arial Narrow" panose="020B0606020202030204" pitchFamily="34" charset="0"/>
                <a:cs typeface="Arial" panose="020B0604020202020204" pitchFamily="34" charset="0"/>
              </a:rPr>
              <a:t>ТО ВДГО в </a:t>
            </a:r>
            <a:r>
              <a:rPr lang="en-US" u="sng" dirty="0" err="1" smtClean="0">
                <a:latin typeface="Arial Narrow" panose="020B0606020202030204" pitchFamily="34" charset="0"/>
                <a:cs typeface="Arial" panose="020B0604020202020204" pitchFamily="34" charset="0"/>
              </a:rPr>
              <a:t>жилом</a:t>
            </a:r>
            <a:r>
              <a:rPr lang="en-US" u="sng" dirty="0" smtClean="0">
                <a:latin typeface="Arial Narrow" panose="020B0606020202030204" pitchFamily="34" charset="0"/>
                <a:cs typeface="Arial" panose="020B0604020202020204" pitchFamily="34" charset="0"/>
              </a:rPr>
              <a:t> </a:t>
            </a:r>
            <a:r>
              <a:rPr lang="en-US" u="sng" dirty="0" err="1" smtClean="0">
                <a:latin typeface="Arial Narrow" panose="020B0606020202030204" pitchFamily="34" charset="0"/>
                <a:cs typeface="Arial" panose="020B0604020202020204" pitchFamily="34" charset="0"/>
              </a:rPr>
              <a:t>доме</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утвержденные приказом </a:t>
            </a:r>
            <a:r>
              <a:rPr lang="en-US" dirty="0" err="1" smtClean="0">
                <a:latin typeface="Arial Narrow" panose="020B0606020202030204" pitchFamily="34" charset="0"/>
                <a:cs typeface="Arial" panose="020B0604020202020204" pitchFamily="34" charset="0"/>
              </a:rPr>
              <a:t>Минстроя</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 от </a:t>
            </a:r>
            <a:r>
              <a:rPr lang="ru-RU" dirty="0">
                <a:latin typeface="Arial Narrow" panose="020B0606020202030204" pitchFamily="34" charset="0"/>
                <a:cs typeface="Arial" panose="020B0604020202020204" pitchFamily="34" charset="0"/>
              </a:rPr>
              <a:t>29 мая 2023 г. № 387/</a:t>
            </a:r>
            <a:r>
              <a:rPr lang="ru-RU" dirty="0" err="1">
                <a:latin typeface="Arial Narrow" panose="020B0606020202030204" pitchFamily="34" charset="0"/>
                <a:cs typeface="Arial" panose="020B0604020202020204" pitchFamily="34" charset="0"/>
              </a:rPr>
              <a:t>пр</a:t>
            </a:r>
            <a:r>
              <a:rPr lang="ru-RU" dirty="0">
                <a:latin typeface="Arial Narrow" panose="020B0606020202030204" pitchFamily="34" charset="0"/>
                <a:cs typeface="Arial" panose="020B0604020202020204" pitchFamily="34" charset="0"/>
              </a:rPr>
              <a:t> (далее – проект приказа).</a:t>
            </a:r>
          </a:p>
          <a:p>
            <a:pPr marL="298450" indent="-285750">
              <a:lnSpc>
                <a:spcPts val="2080"/>
              </a:lnSpc>
              <a:buFont typeface="Arial" panose="020B0604020202020204" pitchFamily="34" charset="0"/>
              <a:buChar char="•"/>
            </a:pPr>
            <a:r>
              <a:rPr lang="ru-RU" dirty="0" smtClean="0">
                <a:latin typeface="Arial Narrow" panose="020B0606020202030204" pitchFamily="34" charset="0"/>
                <a:cs typeface="Arial" panose="020B0604020202020204" pitchFamily="34" charset="0"/>
              </a:rPr>
              <a:t>В </a:t>
            </a:r>
            <a:r>
              <a:rPr lang="ru-RU" dirty="0">
                <a:latin typeface="Arial Narrow" panose="020B0606020202030204" pitchFamily="34" charset="0"/>
                <a:cs typeface="Arial" panose="020B0604020202020204" pitchFamily="34" charset="0"/>
              </a:rPr>
              <a:t>настоящее время </a:t>
            </a:r>
            <a:r>
              <a:rPr lang="ru-RU" u="sng" dirty="0">
                <a:latin typeface="Arial Narrow" panose="020B0606020202030204" pitchFamily="34" charset="0"/>
                <a:cs typeface="Arial" panose="020B0604020202020204" pitchFamily="34" charset="0"/>
              </a:rPr>
              <a:t>Минстрой России дорабатывает проект приказа </a:t>
            </a:r>
            <a:r>
              <a:rPr lang="ru-RU" dirty="0">
                <a:latin typeface="Arial Narrow" panose="020B0606020202030204" pitchFamily="34" charset="0"/>
                <a:cs typeface="Arial" panose="020B0604020202020204" pitchFamily="34" charset="0"/>
              </a:rPr>
              <a:t>с учетом </a:t>
            </a:r>
            <a:r>
              <a:rPr lang="ru-RU" dirty="0" smtClean="0">
                <a:latin typeface="Arial Narrow" panose="020B0606020202030204" pitchFamily="34" charset="0"/>
                <a:cs typeface="Arial" panose="020B0604020202020204" pitchFamily="34" charset="0"/>
              </a:rPr>
              <a:t>предложений</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профильных</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комитетов</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Государственной</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Думы</a:t>
            </a:r>
            <a:r>
              <a:rPr lang="en-US" dirty="0" smtClean="0">
                <a:latin typeface="Arial Narrow" panose="020B0606020202030204" pitchFamily="34" charset="0"/>
                <a:cs typeface="Arial" panose="020B0604020202020204" pitchFamily="34" charset="0"/>
              </a:rPr>
              <a:t>  ФС РФ </a:t>
            </a:r>
            <a:r>
              <a:rPr lang="ru-RU" dirty="0" smtClean="0">
                <a:latin typeface="Arial Narrow" panose="020B0606020202030204" pitchFamily="34" charset="0"/>
                <a:cs typeface="Arial" panose="020B0604020202020204" pitchFamily="34" charset="0"/>
              </a:rPr>
              <a:t>с </a:t>
            </a:r>
            <a:r>
              <a:rPr lang="ru-RU" dirty="0">
                <a:latin typeface="Arial Narrow" panose="020B0606020202030204" pitchFamily="34" charset="0"/>
                <a:cs typeface="Arial" panose="020B0604020202020204" pitchFamily="34" charset="0"/>
              </a:rPr>
              <a:t>целью дальнейшего согласования с ФАС России. </a:t>
            </a:r>
            <a:endParaRPr lang="en-US"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ru-RU" dirty="0" smtClean="0">
                <a:latin typeface="Arial Narrow" panose="020B0606020202030204" pitchFamily="34" charset="0"/>
                <a:cs typeface="Arial" panose="020B0604020202020204" pitchFamily="34" charset="0"/>
              </a:rPr>
              <a:t>Также </a:t>
            </a:r>
            <a:r>
              <a:rPr lang="ru-RU" dirty="0">
                <a:latin typeface="Arial Narrow" panose="020B0606020202030204" pitchFamily="34" charset="0"/>
                <a:cs typeface="Arial" panose="020B0604020202020204" pitchFamily="34" charset="0"/>
              </a:rPr>
              <a:t>во исполнение поручения Правительства Российской Федерации от 18 </a:t>
            </a:r>
            <a:r>
              <a:rPr lang="ru-RU" dirty="0" smtClean="0">
                <a:latin typeface="Arial Narrow" panose="020B0606020202030204" pitchFamily="34" charset="0"/>
                <a:cs typeface="Arial" panose="020B0604020202020204" pitchFamily="34" charset="0"/>
              </a:rPr>
              <a:t>января</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2024</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г.№АН-П51-1179</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в</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настоящее</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время</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прорабатывается</a:t>
            </a:r>
            <a:r>
              <a:rPr lang="ru-RU" dirty="0">
                <a:latin typeface="Arial Narrow" panose="020B0606020202030204" pitchFamily="34" charset="0"/>
                <a:cs typeface="Arial" panose="020B0604020202020204" pitchFamily="34" charset="0"/>
              </a:rPr>
              <a:t>	вопрос включения затрат на проведение технического обслуживания ВДГО и ВКГО в </a:t>
            </a:r>
            <a:r>
              <a:rPr lang="ru-RU" dirty="0" smtClean="0">
                <a:latin typeface="Arial Narrow" panose="020B0606020202030204" pitchFamily="34" charset="0"/>
                <a:cs typeface="Arial" panose="020B0604020202020204" pitchFamily="34" charset="0"/>
              </a:rPr>
              <a:t>тариф</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на </a:t>
            </a:r>
            <a:r>
              <a:rPr lang="ru-RU" dirty="0">
                <a:latin typeface="Arial Narrow" panose="020B0606020202030204" pitchFamily="34" charset="0"/>
                <a:cs typeface="Arial" panose="020B0604020202020204" pitchFamily="34" charset="0"/>
              </a:rPr>
              <a:t>услуги по транспортировке природного газа по газораспределительным </a:t>
            </a:r>
            <a:r>
              <a:rPr lang="ru-RU" dirty="0" smtClean="0">
                <a:latin typeface="Arial Narrow" panose="020B0606020202030204" pitchFamily="34" charset="0"/>
                <a:cs typeface="Arial" panose="020B0604020202020204" pitchFamily="34" charset="0"/>
              </a:rPr>
              <a:t>сетям.</a:t>
            </a:r>
            <a:endParaRPr lang="en-US"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en-US" dirty="0" smtClean="0">
                <a:latin typeface="Arial Narrow" panose="020B0606020202030204" pitchFamily="34" charset="0"/>
                <a:cs typeface="Arial" panose="020B0604020202020204" pitchFamily="34" charset="0"/>
              </a:rPr>
              <a:t>С</a:t>
            </a:r>
            <a:r>
              <a:rPr lang="ru-RU" dirty="0" err="1" smtClean="0">
                <a:latin typeface="Arial Narrow" panose="020B0606020202030204" pitchFamily="34" charset="0"/>
                <a:cs typeface="Arial" panose="020B0604020202020204" pitchFamily="34" charset="0"/>
              </a:rPr>
              <a:t>пециализированные</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(газораспределительные) </a:t>
            </a:r>
            <a:r>
              <a:rPr lang="ru-RU" dirty="0" smtClean="0">
                <a:latin typeface="Arial Narrow" panose="020B0606020202030204" pitchFamily="34" charset="0"/>
                <a:cs typeface="Arial" panose="020B0604020202020204" pitchFamily="34" charset="0"/>
              </a:rPr>
              <a:t>организации</a:t>
            </a:r>
            <a:r>
              <a:rPr lang="en-US" dirty="0" smtClean="0">
                <a:latin typeface="Arial Narrow" panose="020B0606020202030204" pitchFamily="34" charset="0"/>
                <a:cs typeface="Arial" panose="020B0604020202020204" pitchFamily="34" charset="0"/>
              </a:rPr>
              <a:t> (ГРО)</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наделяются исключительным правом на </a:t>
            </a:r>
            <a:r>
              <a:rPr lang="en-US" dirty="0" smtClean="0">
                <a:latin typeface="Arial Narrow" panose="020B0606020202030204" pitchFamily="34" charset="0"/>
                <a:cs typeface="Arial" panose="020B0604020202020204" pitchFamily="34" charset="0"/>
              </a:rPr>
              <a:t>ТО </a:t>
            </a:r>
            <a:r>
              <a:rPr lang="ru-RU" dirty="0" smtClean="0">
                <a:latin typeface="Arial Narrow" panose="020B0606020202030204" pitchFamily="34" charset="0"/>
                <a:cs typeface="Arial" panose="020B0604020202020204" pitchFamily="34" charset="0"/>
              </a:rPr>
              <a:t>и </a:t>
            </a:r>
            <a:r>
              <a:rPr lang="ru-RU" dirty="0">
                <a:latin typeface="Arial Narrow" panose="020B0606020202030204" pitchFamily="34" charset="0"/>
                <a:cs typeface="Arial" panose="020B0604020202020204" pitchFamily="34" charset="0"/>
              </a:rPr>
              <a:t>ремонт ВДГО в </a:t>
            </a:r>
            <a:r>
              <a:rPr lang="en-US" dirty="0" smtClean="0">
                <a:latin typeface="Arial Narrow" panose="020B0606020202030204" pitchFamily="34" charset="0"/>
                <a:cs typeface="Arial" panose="020B0604020202020204" pitchFamily="34" charset="0"/>
              </a:rPr>
              <a:t>МКД</a:t>
            </a:r>
            <a:r>
              <a:rPr lang="ru-RU" dirty="0" smtClean="0">
                <a:latin typeface="Arial Narrow" panose="020B0606020202030204" pitchFamily="34" charset="0"/>
                <a:cs typeface="Arial" panose="020B0604020202020204" pitchFamily="34" charset="0"/>
              </a:rPr>
              <a:t>, </a:t>
            </a:r>
            <a:r>
              <a:rPr lang="en-US" dirty="0" smtClean="0">
                <a:latin typeface="Arial Narrow" panose="020B0606020202030204" pitchFamily="34" charset="0"/>
                <a:cs typeface="Arial" panose="020B0604020202020204" pitchFamily="34" charset="0"/>
              </a:rPr>
              <a:t>ТО </a:t>
            </a:r>
            <a:r>
              <a:rPr lang="ru-RU" dirty="0" smtClean="0">
                <a:latin typeface="Arial Narrow" panose="020B0606020202030204" pitchFamily="34" charset="0"/>
                <a:cs typeface="Arial" panose="020B0604020202020204" pitchFamily="34" charset="0"/>
              </a:rPr>
              <a:t>ВКГО </a:t>
            </a:r>
            <a:r>
              <a:rPr lang="ru-RU" dirty="0">
                <a:latin typeface="Arial Narrow" panose="020B0606020202030204" pitchFamily="34" charset="0"/>
                <a:cs typeface="Arial" panose="020B0604020202020204" pitchFamily="34" charset="0"/>
              </a:rPr>
              <a:t>в МКД и </a:t>
            </a:r>
            <a:r>
              <a:rPr lang="en-US" dirty="0" smtClean="0">
                <a:latin typeface="Arial Narrow" panose="020B0606020202030204" pitchFamily="34" charset="0"/>
                <a:cs typeface="Arial" panose="020B0604020202020204" pitchFamily="34" charset="0"/>
              </a:rPr>
              <a:t>ТО </a:t>
            </a:r>
            <a:r>
              <a:rPr lang="ru-RU" dirty="0" smtClean="0">
                <a:latin typeface="Arial Narrow" panose="020B0606020202030204" pitchFamily="34" charset="0"/>
                <a:cs typeface="Arial" panose="020B0604020202020204" pitchFamily="34" charset="0"/>
              </a:rPr>
              <a:t>ВДГО </a:t>
            </a:r>
            <a:r>
              <a:rPr lang="ru-RU" dirty="0">
                <a:latin typeface="Arial Narrow" panose="020B0606020202030204" pitchFamily="34" charset="0"/>
                <a:cs typeface="Arial" panose="020B0604020202020204" pitchFamily="34" charset="0"/>
              </a:rPr>
              <a:t>в жилом доме (домовладении) на основании соответствующих договоров в соответствии с типовыми формами, утвержденными приказом Минстроя России от 29 мая 2023 г. № 388/пр</a:t>
            </a:r>
            <a:r>
              <a:rPr lang="ru-RU" dirty="0" smtClean="0">
                <a:latin typeface="Arial Narrow" panose="020B0606020202030204" pitchFamily="34" charset="0"/>
                <a:cs typeface="Arial" panose="020B0604020202020204" pitchFamily="34" charset="0"/>
              </a:rPr>
              <a:t>.</a:t>
            </a:r>
            <a:endParaRPr lang="en-US"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endParaRPr lang="en-US" b="1" u="sng" dirty="0" smtClean="0">
              <a:latin typeface="Arial Narrow" panose="020B0606020202030204" pitchFamily="34" charset="0"/>
              <a:cs typeface="Arial" panose="020B0604020202020204" pitchFamily="34" charset="0"/>
            </a:endParaRPr>
          </a:p>
          <a:p>
            <a:pPr marL="12700">
              <a:lnSpc>
                <a:spcPts val="2080"/>
              </a:lnSpc>
            </a:pPr>
            <a:r>
              <a:rPr lang="en-US" b="1" dirty="0">
                <a:solidFill>
                  <a:srgbClr val="A01871"/>
                </a:solidFill>
                <a:latin typeface="Arial Narrow" panose="020B0606020202030204" pitchFamily="34" charset="0"/>
                <a:cs typeface="Arial" panose="020B0604020202020204" pitchFamily="34" charset="0"/>
              </a:rPr>
              <a:t>КОММЕНТАРИЙ АКОН: </a:t>
            </a:r>
            <a:r>
              <a:rPr lang="en-US" b="1" u="sng" dirty="0" smtClean="0">
                <a:latin typeface="Arial Narrow" panose="020B0606020202030204" pitchFamily="34" charset="0"/>
                <a:cs typeface="Arial" panose="020B0604020202020204" pitchFamily="34" charset="0"/>
              </a:rPr>
              <a:t>ГРО в </a:t>
            </a:r>
            <a:r>
              <a:rPr lang="en-US" b="1" u="sng" dirty="0" err="1" smtClean="0">
                <a:latin typeface="Arial Narrow" panose="020B0606020202030204" pitchFamily="34" charset="0"/>
                <a:cs typeface="Arial" panose="020B0604020202020204" pitchFamily="34" charset="0"/>
              </a:rPr>
              <a:t>регионах</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не</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соблюдают</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требования</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Приказа</a:t>
            </a:r>
            <a:r>
              <a:rPr lang="en-US" b="1" u="sng" dirty="0" smtClean="0">
                <a:latin typeface="Arial Narrow" panose="020B0606020202030204" pitchFamily="34" charset="0"/>
                <a:cs typeface="Arial" panose="020B0604020202020204" pitchFamily="34" charset="0"/>
              </a:rPr>
              <a:t> №358, </a:t>
            </a:r>
            <a:r>
              <a:rPr lang="en-US" b="1" u="sng" dirty="0" err="1" smtClean="0">
                <a:latin typeface="Arial Narrow" panose="020B0606020202030204" pitchFamily="34" charset="0"/>
                <a:cs typeface="Arial" panose="020B0604020202020204" pitchFamily="34" charset="0"/>
              </a:rPr>
              <a:t>вместо</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типовых</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создают</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гибридные</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формы</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договоров</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перекладывая</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свою</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ответственность</a:t>
            </a:r>
            <a:r>
              <a:rPr lang="en-US" b="1" u="sng" dirty="0" smtClean="0">
                <a:latin typeface="Arial Narrow" panose="020B0606020202030204" pitchFamily="34" charset="0"/>
                <a:cs typeface="Arial" panose="020B0604020202020204" pitchFamily="34" charset="0"/>
              </a:rPr>
              <a:t> и </a:t>
            </a:r>
            <a:r>
              <a:rPr lang="en-US" b="1" u="sng" dirty="0" err="1" smtClean="0">
                <a:latin typeface="Arial Narrow" panose="020B0606020202030204" pitchFamily="34" charset="0"/>
                <a:cs typeface="Arial" panose="020B0604020202020204" pitchFamily="34" charset="0"/>
              </a:rPr>
              <a:t>обязанности</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на</a:t>
            </a:r>
            <a:r>
              <a:rPr lang="en-US" b="1" u="sng" dirty="0" smtClean="0">
                <a:latin typeface="Arial Narrow" panose="020B0606020202030204" pitchFamily="34" charset="0"/>
                <a:cs typeface="Arial" panose="020B0604020202020204" pitchFamily="34" charset="0"/>
              </a:rPr>
              <a:t> УО/УК и ТСЖ. </a:t>
            </a:r>
          </a:p>
          <a:p>
            <a:pPr marL="298450" indent="-285750">
              <a:lnSpc>
                <a:spcPts val="2080"/>
              </a:lnSpc>
              <a:buFont typeface="Arial" panose="020B0604020202020204" pitchFamily="34" charset="0"/>
              <a:buChar char="•"/>
            </a:pPr>
            <a:endParaRPr lang="ru-RU" dirty="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endParaRPr lang="ru-RU" dirty="0">
              <a:latin typeface="Arial Narrow" panose="020B0606020202030204" pitchFamily="34" charset="0"/>
              <a:cs typeface="Arial" panose="020B0604020202020204" pitchFamily="34" charset="0"/>
            </a:endParaRPr>
          </a:p>
        </p:txBody>
      </p:sp>
      <p:sp>
        <p:nvSpPr>
          <p:cNvPr id="12" name="Прямоугольник 11"/>
          <p:cNvSpPr/>
          <p:nvPr/>
        </p:nvSpPr>
        <p:spPr>
          <a:xfrm>
            <a:off x="333776" y="7040053"/>
            <a:ext cx="9708918" cy="400110"/>
          </a:xfrm>
          <a:prstGeom prst="rect">
            <a:avLst/>
          </a:prstGeom>
        </p:spPr>
        <p:txBody>
          <a:bodyPr wrap="square">
            <a:spAutoFit/>
          </a:bodyPr>
          <a:lstStyle/>
          <a:p>
            <a:r>
              <a:rPr lang="ru-RU" sz="1000" b="1" dirty="0" smtClean="0"/>
              <a:t>Ассоциация АКОН, 117105</a:t>
            </a:r>
            <a:r>
              <a:rPr lang="ru-RU" sz="1000" b="1" dirty="0"/>
              <a:t>, г. Москва, ул. </a:t>
            </a:r>
            <a:r>
              <a:rPr lang="ru-RU" sz="1000" b="1" dirty="0" err="1"/>
              <a:t>Нагатинская</a:t>
            </a:r>
            <a:r>
              <a:rPr lang="ru-RU" sz="1000" b="1" dirty="0"/>
              <a:t>, д. 3А, стр. 2, этаж </a:t>
            </a:r>
            <a:r>
              <a:rPr lang="ru-RU" sz="1000" b="1" dirty="0" smtClean="0"/>
              <a:t>3; Сайт: </a:t>
            </a:r>
            <a:r>
              <a:rPr lang="en-US" sz="1000" b="1" dirty="0" smtClean="0">
                <a:hlinkClick r:id="rId3"/>
              </a:rPr>
              <a:t>www.acon.pro</a:t>
            </a:r>
            <a:r>
              <a:rPr lang="ru-RU" sz="1000" b="1" dirty="0" smtClean="0"/>
              <a:t>  Почта: </a:t>
            </a:r>
            <a:r>
              <a:rPr lang="en-US" sz="1000" b="1" dirty="0" smtClean="0">
                <a:hlinkClick r:id="rId4"/>
              </a:rPr>
              <a:t>chulochnikov@acon.pro</a:t>
            </a:r>
            <a:r>
              <a:rPr lang="ru-RU" sz="1000" b="1" dirty="0" smtClean="0"/>
              <a:t>; </a:t>
            </a:r>
          </a:p>
          <a:p>
            <a:r>
              <a:rPr lang="en-US" sz="1000" b="1" dirty="0" smtClean="0">
                <a:hlinkClick r:id="rId5"/>
              </a:rPr>
              <a:t>https://vk.com/nikita_chulochnikov</a:t>
            </a:r>
            <a:r>
              <a:rPr lang="ru-RU" sz="1000" b="1" dirty="0" smtClean="0"/>
              <a:t> (ВК)</a:t>
            </a:r>
            <a:r>
              <a:rPr lang="en-US" sz="1000" b="1" dirty="0" smtClean="0"/>
              <a:t> </a:t>
            </a:r>
            <a:r>
              <a:rPr lang="en-US" sz="1000" b="1" dirty="0" smtClean="0">
                <a:cs typeface="Trebuchet MS"/>
                <a:hlinkClick r:id="rId6"/>
              </a:rPr>
              <a:t>https://t.me/NikitaChulochnikov</a:t>
            </a:r>
            <a:r>
              <a:rPr lang="ru-RU" sz="1000" b="1" dirty="0" smtClean="0">
                <a:cs typeface="Trebuchet MS"/>
              </a:rPr>
              <a:t>  </a:t>
            </a:r>
            <a:r>
              <a:rPr lang="en-US" sz="1000" b="1" dirty="0" smtClean="0">
                <a:cs typeface="Trebuchet MS"/>
              </a:rPr>
              <a:t>(</a:t>
            </a:r>
            <a:r>
              <a:rPr lang="ru-RU" sz="1000" b="1" dirty="0" err="1" smtClean="0">
                <a:cs typeface="Trebuchet MS"/>
              </a:rPr>
              <a:t>Телеграм</a:t>
            </a:r>
            <a:r>
              <a:rPr lang="en-US" sz="1000" b="1" dirty="0" smtClean="0">
                <a:cs typeface="Trebuchet MS"/>
              </a:rPr>
              <a:t>)</a:t>
            </a:r>
            <a:r>
              <a:rPr lang="ru-RU" sz="1000" b="1" dirty="0" smtClean="0">
                <a:cs typeface="Trebuchet MS"/>
              </a:rPr>
              <a:t> </a:t>
            </a:r>
            <a:r>
              <a:rPr lang="ru-RU" sz="1000" b="1" dirty="0" smtClean="0"/>
              <a:t> Экспертная группа Ассоциации АКОН в </a:t>
            </a:r>
            <a:r>
              <a:rPr lang="ru-RU" sz="1000" b="1" dirty="0" err="1" smtClean="0"/>
              <a:t>Телеграм</a:t>
            </a:r>
            <a:r>
              <a:rPr lang="ru-RU" sz="1000" b="1" dirty="0" smtClean="0"/>
              <a:t> </a:t>
            </a:r>
            <a:r>
              <a:rPr lang="ru-RU" sz="1000" b="1" u="sng" dirty="0" smtClean="0">
                <a:hlinkClick r:id="rId7"/>
              </a:rPr>
              <a:t>https://t.me/+Io3GJMU5Q4phYTA6</a:t>
            </a:r>
            <a:endParaRPr lang="ru-RU" sz="1000" b="1" dirty="0"/>
          </a:p>
        </p:txBody>
      </p:sp>
      <p:pic>
        <p:nvPicPr>
          <p:cNvPr id="4" name="Рисунок 3"/>
          <p:cNvPicPr>
            <a:picLocks noChangeAspect="1"/>
          </p:cNvPicPr>
          <p:nvPr/>
        </p:nvPicPr>
        <p:blipFill>
          <a:blip r:embed="rId8"/>
          <a:stretch>
            <a:fillRect/>
          </a:stretch>
        </p:blipFill>
        <p:spPr>
          <a:xfrm>
            <a:off x="192746" y="279271"/>
            <a:ext cx="1352457" cy="795563"/>
          </a:xfrm>
          <a:prstGeom prst="rect">
            <a:avLst/>
          </a:prstGeom>
        </p:spPr>
      </p:pic>
      <p:sp>
        <p:nvSpPr>
          <p:cNvPr id="20" name="object 51"/>
          <p:cNvSpPr txBox="1"/>
          <p:nvPr/>
        </p:nvSpPr>
        <p:spPr>
          <a:xfrm>
            <a:off x="1737949" y="323739"/>
            <a:ext cx="7875951" cy="538609"/>
          </a:xfrm>
          <a:prstGeom prst="rect">
            <a:avLst/>
          </a:prstGeom>
        </p:spPr>
        <p:txBody>
          <a:bodyPr vert="horz" wrap="square" lIns="0" tIns="0" rIns="0" bIns="0" rtlCol="0">
            <a:spAutoFit/>
          </a:bodyPr>
          <a:lstStyle/>
          <a:p>
            <a:pPr marL="12700">
              <a:lnSpc>
                <a:spcPts val="2080"/>
              </a:lnSpc>
            </a:pPr>
            <a:r>
              <a:rPr lang="ru-RU" b="1" dirty="0">
                <a:solidFill>
                  <a:srgbClr val="A01871"/>
                </a:solidFill>
                <a:latin typeface="Arial Narrow" panose="020B0606020202030204" pitchFamily="34" charset="0"/>
                <a:cs typeface="Arial" panose="020B0604020202020204" pitchFamily="34" charset="0"/>
              </a:rPr>
              <a:t>О результатах аналитического </a:t>
            </a:r>
            <a:r>
              <a:rPr lang="ru-RU" b="1" dirty="0" smtClean="0">
                <a:solidFill>
                  <a:srgbClr val="A01871"/>
                </a:solidFill>
                <a:latin typeface="Arial Narrow" panose="020B0606020202030204" pitchFamily="34" charset="0"/>
                <a:cs typeface="Arial" panose="020B0604020202020204" pitchFamily="34" charset="0"/>
              </a:rPr>
              <a:t>исследования</a:t>
            </a:r>
            <a:r>
              <a:rPr lang="en-US" b="1" dirty="0" smtClean="0">
                <a:solidFill>
                  <a:srgbClr val="A01871"/>
                </a:solidFill>
                <a:latin typeface="Arial Narrow" panose="020B0606020202030204" pitchFamily="34" charset="0"/>
                <a:cs typeface="Arial" panose="020B0604020202020204" pitchFamily="34" charset="0"/>
              </a:rPr>
              <a:t> </a:t>
            </a:r>
            <a:r>
              <a:rPr lang="ru-RU" b="1" dirty="0" smtClean="0">
                <a:solidFill>
                  <a:srgbClr val="A01871"/>
                </a:solidFill>
                <a:latin typeface="Arial Narrow" panose="020B0606020202030204" pitchFamily="34" charset="0"/>
                <a:cs typeface="Arial" panose="020B0604020202020204" pitchFamily="34" charset="0"/>
              </a:rPr>
              <a:t>«</a:t>
            </a:r>
            <a:r>
              <a:rPr lang="ru-RU" b="1" dirty="0">
                <a:solidFill>
                  <a:srgbClr val="A01871"/>
                </a:solidFill>
                <a:latin typeface="Arial Narrow" panose="020B0606020202030204" pitchFamily="34" charset="0"/>
                <a:cs typeface="Arial" panose="020B0604020202020204" pitchFamily="34" charset="0"/>
              </a:rPr>
              <a:t>Тарифы на жилищные услуги для населения по регионам РФ в 2020-2024 годах: темпы роста, индексация, динамика»</a:t>
            </a:r>
          </a:p>
        </p:txBody>
      </p:sp>
      <p:pic>
        <p:nvPicPr>
          <p:cNvPr id="5" name="Рисунок 4"/>
          <p:cNvPicPr>
            <a:picLocks noChangeAspect="1"/>
          </p:cNvPicPr>
          <p:nvPr/>
        </p:nvPicPr>
        <p:blipFill>
          <a:blip r:embed="rId9"/>
          <a:stretch>
            <a:fillRect/>
          </a:stretch>
        </p:blipFill>
        <p:spPr>
          <a:xfrm>
            <a:off x="9832173" y="6965587"/>
            <a:ext cx="476641" cy="549042"/>
          </a:xfrm>
          <a:prstGeom prst="rect">
            <a:avLst/>
          </a:prstGeom>
        </p:spPr>
      </p:pic>
    </p:spTree>
    <p:extLst>
      <p:ext uri="{BB962C8B-B14F-4D97-AF65-F5344CB8AC3E}">
        <p14:creationId xmlns:p14="http://schemas.microsoft.com/office/powerpoint/2010/main" val="8047520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2"/>
            <a:ext cx="10692003" cy="305993"/>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457200" y="6981825"/>
            <a:ext cx="9777730" cy="0"/>
          </a:xfrm>
          <a:custGeom>
            <a:avLst/>
            <a:gdLst/>
            <a:ahLst/>
            <a:cxnLst/>
            <a:rect l="l" t="t" r="r" b="b"/>
            <a:pathLst>
              <a:path w="9777730">
                <a:moveTo>
                  <a:pt x="0" y="0"/>
                </a:moveTo>
                <a:lnTo>
                  <a:pt x="9777603" y="0"/>
                </a:lnTo>
              </a:path>
            </a:pathLst>
          </a:custGeom>
          <a:ln w="63500">
            <a:solidFill>
              <a:srgbClr val="D1D3D4"/>
            </a:solidFill>
          </a:ln>
        </p:spPr>
        <p:txBody>
          <a:bodyPr wrap="square" lIns="0" tIns="0" rIns="0" bIns="0" rtlCol="0"/>
          <a:lstStyle/>
          <a:p>
            <a:endParaRPr/>
          </a:p>
        </p:txBody>
      </p:sp>
      <p:sp>
        <p:nvSpPr>
          <p:cNvPr id="37" name="object 37"/>
          <p:cNvSpPr/>
          <p:nvPr/>
        </p:nvSpPr>
        <p:spPr>
          <a:xfrm>
            <a:off x="5216035"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39" name="object 39"/>
          <p:cNvSpPr/>
          <p:nvPr/>
        </p:nvSpPr>
        <p:spPr>
          <a:xfrm>
            <a:off x="5303957"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45" name="object 45"/>
          <p:cNvSpPr/>
          <p:nvPr/>
        </p:nvSpPr>
        <p:spPr>
          <a:xfrm>
            <a:off x="8190206"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7" name="object 47"/>
          <p:cNvSpPr/>
          <p:nvPr/>
        </p:nvSpPr>
        <p:spPr>
          <a:xfrm>
            <a:off x="8336857"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9" name="object 49"/>
          <p:cNvSpPr/>
          <p:nvPr/>
        </p:nvSpPr>
        <p:spPr>
          <a:xfrm>
            <a:off x="10107524" y="528406"/>
            <a:ext cx="360045" cy="360045"/>
          </a:xfrm>
          <a:custGeom>
            <a:avLst/>
            <a:gdLst/>
            <a:ahLst/>
            <a:cxnLst/>
            <a:rect l="l" t="t" r="r" b="b"/>
            <a:pathLst>
              <a:path w="360045" h="360044">
                <a:moveTo>
                  <a:pt x="179997" y="0"/>
                </a:moveTo>
                <a:lnTo>
                  <a:pt x="132144" y="6429"/>
                </a:lnTo>
                <a:lnTo>
                  <a:pt x="89146" y="24573"/>
                </a:lnTo>
                <a:lnTo>
                  <a:pt x="52717" y="52717"/>
                </a:lnTo>
                <a:lnTo>
                  <a:pt x="24573" y="89146"/>
                </a:lnTo>
                <a:lnTo>
                  <a:pt x="6429" y="132144"/>
                </a:lnTo>
                <a:lnTo>
                  <a:pt x="0" y="179997"/>
                </a:lnTo>
                <a:lnTo>
                  <a:pt x="6429" y="227845"/>
                </a:lnTo>
                <a:lnTo>
                  <a:pt x="24573" y="270842"/>
                </a:lnTo>
                <a:lnTo>
                  <a:pt x="52717" y="307271"/>
                </a:lnTo>
                <a:lnTo>
                  <a:pt x="89146" y="335417"/>
                </a:lnTo>
                <a:lnTo>
                  <a:pt x="132144" y="353564"/>
                </a:lnTo>
                <a:lnTo>
                  <a:pt x="179997" y="359994"/>
                </a:lnTo>
                <a:lnTo>
                  <a:pt x="227849" y="353564"/>
                </a:lnTo>
                <a:lnTo>
                  <a:pt x="270847" y="335417"/>
                </a:lnTo>
                <a:lnTo>
                  <a:pt x="307276" y="307271"/>
                </a:lnTo>
                <a:lnTo>
                  <a:pt x="335420" y="270842"/>
                </a:lnTo>
                <a:lnTo>
                  <a:pt x="353564" y="227845"/>
                </a:lnTo>
                <a:lnTo>
                  <a:pt x="359994" y="179997"/>
                </a:lnTo>
                <a:lnTo>
                  <a:pt x="353564" y="132144"/>
                </a:lnTo>
                <a:lnTo>
                  <a:pt x="335420" y="89146"/>
                </a:lnTo>
                <a:lnTo>
                  <a:pt x="307276" y="52717"/>
                </a:lnTo>
                <a:lnTo>
                  <a:pt x="270847" y="24573"/>
                </a:lnTo>
                <a:lnTo>
                  <a:pt x="227849" y="6429"/>
                </a:lnTo>
                <a:lnTo>
                  <a:pt x="179997" y="0"/>
                </a:lnTo>
                <a:close/>
              </a:path>
            </a:pathLst>
          </a:custGeom>
          <a:solidFill>
            <a:srgbClr val="939598"/>
          </a:solidFill>
        </p:spPr>
        <p:txBody>
          <a:bodyPr wrap="square" lIns="0" tIns="0" rIns="0" bIns="0" rtlCol="0"/>
          <a:lstStyle/>
          <a:p>
            <a:endParaRPr/>
          </a:p>
        </p:txBody>
      </p:sp>
      <p:sp>
        <p:nvSpPr>
          <p:cNvPr id="50" name="object 50"/>
          <p:cNvSpPr txBox="1"/>
          <p:nvPr/>
        </p:nvSpPr>
        <p:spPr>
          <a:xfrm>
            <a:off x="10143714" y="569930"/>
            <a:ext cx="374504" cy="276999"/>
          </a:xfrm>
          <a:prstGeom prst="rect">
            <a:avLst/>
          </a:prstGeom>
        </p:spPr>
        <p:txBody>
          <a:bodyPr vert="horz" wrap="square" lIns="0" tIns="0" rIns="0" bIns="0" rtlCol="0">
            <a:spAutoFit/>
          </a:bodyPr>
          <a:lstStyle/>
          <a:p>
            <a:pPr>
              <a:lnSpc>
                <a:spcPct val="100000"/>
              </a:lnSpc>
            </a:pPr>
            <a:r>
              <a:rPr lang="en-US" b="1" i="1" spc="45" dirty="0" smtClean="0">
                <a:solidFill>
                  <a:srgbClr val="FFFFFF"/>
                </a:solidFill>
                <a:latin typeface="Trebuchet MS"/>
                <a:cs typeface="Trebuchet MS"/>
              </a:rPr>
              <a:t>17</a:t>
            </a:r>
            <a:endParaRPr sz="1800" dirty="0">
              <a:latin typeface="Trebuchet MS"/>
              <a:cs typeface="Trebuchet MS"/>
            </a:endParaRPr>
          </a:p>
        </p:txBody>
      </p:sp>
      <p:sp>
        <p:nvSpPr>
          <p:cNvPr id="52" name="object 51"/>
          <p:cNvSpPr txBox="1"/>
          <p:nvPr/>
        </p:nvSpPr>
        <p:spPr>
          <a:xfrm>
            <a:off x="560570" y="962025"/>
            <a:ext cx="9967730" cy="6194003"/>
          </a:xfrm>
          <a:prstGeom prst="rect">
            <a:avLst/>
          </a:prstGeom>
        </p:spPr>
        <p:txBody>
          <a:bodyPr vert="horz" wrap="square" lIns="0" tIns="0" rIns="0" bIns="0" rtlCol="0">
            <a:spAutoFit/>
          </a:bodyPr>
          <a:lstStyle/>
          <a:p>
            <a:pPr marL="12700" algn="ctr">
              <a:lnSpc>
                <a:spcPts val="2080"/>
              </a:lnSpc>
            </a:pPr>
            <a:r>
              <a:rPr lang="ru-RU" b="1" dirty="0" smtClean="0">
                <a:solidFill>
                  <a:srgbClr val="A01871"/>
                </a:solidFill>
                <a:latin typeface="Arial Narrow" panose="020B0606020202030204" pitchFamily="34" charset="0"/>
                <a:cs typeface="Arial" panose="020B0604020202020204" pitchFamily="34" charset="0"/>
              </a:rPr>
              <a:t> </a:t>
            </a:r>
            <a:r>
              <a:rPr lang="en-US" b="1" dirty="0" smtClean="0">
                <a:solidFill>
                  <a:srgbClr val="A01871"/>
                </a:solidFill>
                <a:latin typeface="Arial Narrow" panose="020B0606020202030204" pitchFamily="34" charset="0"/>
                <a:cs typeface="Arial" panose="020B0604020202020204" pitchFamily="34" charset="0"/>
              </a:rPr>
              <a:t>ВЫВОДЫ И ПРЕДЛОЖЕНИЯ АССОЦИАЦИИ АКОН </a:t>
            </a:r>
          </a:p>
          <a:p>
            <a:pPr marL="12700" algn="ctr">
              <a:lnSpc>
                <a:spcPts val="2080"/>
              </a:lnSpc>
            </a:pPr>
            <a:r>
              <a:rPr lang="en-US" b="1" dirty="0" smtClean="0">
                <a:latin typeface="Arial Narrow" panose="020B0606020202030204" pitchFamily="34" charset="0"/>
                <a:cs typeface="Arial" panose="020B0604020202020204" pitchFamily="34" charset="0"/>
              </a:rPr>
              <a:t>Письмо Председателю Правительства РФ М.В. Мишустину </a:t>
            </a:r>
          </a:p>
          <a:p>
            <a:pPr marL="12700" algn="ctr">
              <a:lnSpc>
                <a:spcPts val="2080"/>
              </a:lnSpc>
            </a:pPr>
            <a:r>
              <a:rPr lang="en-US" b="1" dirty="0" smtClean="0">
                <a:latin typeface="Arial Narrow" panose="020B0606020202030204" pitchFamily="34" charset="0"/>
                <a:cs typeface="Arial" panose="020B0604020202020204" pitchFamily="34" charset="0"/>
              </a:rPr>
              <a:t>(</a:t>
            </a:r>
            <a:r>
              <a:rPr lang="ru-RU" b="1" dirty="0">
                <a:latin typeface="Arial Narrow" panose="020B0606020202030204" pitchFamily="34" charset="0"/>
                <a:cs typeface="Arial" panose="020B0604020202020204" pitchFamily="34" charset="0"/>
              </a:rPr>
              <a:t>от «22» августа 2024 г</a:t>
            </a:r>
            <a:r>
              <a:rPr lang="ru-RU" b="1" dirty="0" smtClean="0">
                <a:latin typeface="Arial Narrow" panose="020B0606020202030204" pitchFamily="34" charset="0"/>
                <a:cs typeface="Arial" panose="020B0604020202020204" pitchFamily="34" charset="0"/>
              </a:rPr>
              <a:t>.</a:t>
            </a:r>
            <a:r>
              <a:rPr lang="en-US" b="1" dirty="0" smtClean="0">
                <a:latin typeface="Arial Narrow" panose="020B0606020202030204" pitchFamily="34" charset="0"/>
                <a:cs typeface="Arial" panose="020B0604020202020204" pitchFamily="34" charset="0"/>
              </a:rPr>
              <a:t> и</a:t>
            </a:r>
            <a:r>
              <a:rPr lang="ru-RU" b="1" dirty="0" err="1" smtClean="0">
                <a:latin typeface="Arial Narrow" panose="020B0606020202030204" pitchFamily="34" charset="0"/>
                <a:cs typeface="Arial" panose="020B0604020202020204" pitchFamily="34" charset="0"/>
              </a:rPr>
              <a:t>сх</a:t>
            </a:r>
            <a:r>
              <a:rPr lang="ru-RU" b="1" dirty="0">
                <a:latin typeface="Arial Narrow" panose="020B0606020202030204" pitchFamily="34" charset="0"/>
                <a:cs typeface="Arial" panose="020B0604020202020204" pitchFamily="34" charset="0"/>
              </a:rPr>
              <a:t>. № </a:t>
            </a:r>
            <a:r>
              <a:rPr lang="ru-RU" b="1" dirty="0" smtClean="0">
                <a:latin typeface="Arial Narrow" panose="020B0606020202030204" pitchFamily="34" charset="0"/>
                <a:cs typeface="Arial" panose="020B0604020202020204" pitchFamily="34" charset="0"/>
              </a:rPr>
              <a:t>01/22-08/2024П</a:t>
            </a:r>
            <a:r>
              <a:rPr lang="en-US" b="1" dirty="0" smtClean="0">
                <a:latin typeface="Arial Narrow" panose="020B0606020202030204" pitchFamily="34" charset="0"/>
                <a:cs typeface="Arial" panose="020B0604020202020204" pitchFamily="34" charset="0"/>
              </a:rPr>
              <a:t>)</a:t>
            </a:r>
            <a:r>
              <a:rPr lang="ru-RU" b="1" dirty="0" smtClean="0">
                <a:solidFill>
                  <a:srgbClr val="A01871"/>
                </a:solidFill>
                <a:latin typeface="Arial Narrow" panose="020B0606020202030204" pitchFamily="34" charset="0"/>
                <a:cs typeface="Arial" panose="020B0604020202020204" pitchFamily="34" charset="0"/>
              </a:rPr>
              <a:t> </a:t>
            </a:r>
            <a:endParaRPr lang="ru-RU" b="1" dirty="0" smtClean="0">
              <a:solidFill>
                <a:srgbClr val="A01871"/>
              </a:solidFill>
              <a:latin typeface="Arial Narrow" panose="020B0606020202030204" pitchFamily="34" charset="0"/>
              <a:cs typeface="Arial" panose="020B0604020202020204" pitchFamily="34" charset="0"/>
            </a:endParaRPr>
          </a:p>
          <a:p>
            <a:pPr marL="12700" algn="just">
              <a:lnSpc>
                <a:spcPts val="2080"/>
              </a:lnSpc>
            </a:pPr>
            <a:r>
              <a:rPr lang="ru-RU" b="1" dirty="0" smtClean="0">
                <a:latin typeface="Arial Narrow" panose="020B0606020202030204" pitchFamily="34" charset="0"/>
                <a:cs typeface="Arial" panose="020B0604020202020204" pitchFamily="34" charset="0"/>
              </a:rPr>
              <a:t>5</a:t>
            </a:r>
            <a:r>
              <a:rPr lang="ru-RU" b="1" dirty="0">
                <a:latin typeface="Arial Narrow" panose="020B0606020202030204" pitchFamily="34" charset="0"/>
                <a:cs typeface="Arial" panose="020B0604020202020204" pitchFamily="34" charset="0"/>
              </a:rPr>
              <a:t>. Доработать механизм ценообразования и дать разъяснения его формирования по статье содержание и ремонт общего имущества жилого помещения изданием Минстроем </a:t>
            </a:r>
            <a:r>
              <a:rPr lang="ru-RU" b="1" dirty="0" smtClean="0">
                <a:latin typeface="Arial Narrow" panose="020B0606020202030204" pitchFamily="34" charset="0"/>
                <a:cs typeface="Arial" panose="020B0604020202020204" pitchFamily="34" charset="0"/>
              </a:rPr>
              <a:t>соответствующих </a:t>
            </a:r>
            <a:r>
              <a:rPr lang="ru-RU" b="1" dirty="0">
                <a:latin typeface="Arial Narrow" panose="020B0606020202030204" pitchFamily="34" charset="0"/>
                <a:cs typeface="Arial" panose="020B0604020202020204" pitchFamily="34" charset="0"/>
              </a:rPr>
              <a:t>методических рекомендации для УО/УК и ТСЖ, по аналогии с приказами N 387/</a:t>
            </a:r>
            <a:r>
              <a:rPr lang="ru-RU" b="1" dirty="0" err="1">
                <a:latin typeface="Arial Narrow" panose="020B0606020202030204" pitchFamily="34" charset="0"/>
                <a:cs typeface="Arial" panose="020B0604020202020204" pitchFamily="34" charset="0"/>
              </a:rPr>
              <a:t>пр</a:t>
            </a:r>
            <a:r>
              <a:rPr lang="ru-RU" b="1" dirty="0">
                <a:latin typeface="Arial Narrow" panose="020B0606020202030204" pitchFamily="34" charset="0"/>
                <a:cs typeface="Arial" panose="020B0604020202020204" pitchFamily="34" charset="0"/>
              </a:rPr>
              <a:t> и N 388/пр. </a:t>
            </a:r>
            <a:endParaRPr lang="en-US" b="1" dirty="0" smtClean="0">
              <a:latin typeface="Arial Narrow" panose="020B0606020202030204" pitchFamily="34" charset="0"/>
              <a:cs typeface="Arial" panose="020B0604020202020204" pitchFamily="34" charset="0"/>
            </a:endParaRPr>
          </a:p>
          <a:p>
            <a:pPr marL="12700" algn="just">
              <a:lnSpc>
                <a:spcPts val="2080"/>
              </a:lnSpc>
            </a:pPr>
            <a:r>
              <a:rPr lang="ru-RU" b="1" dirty="0" smtClean="0">
                <a:latin typeface="Arial Narrow" panose="020B0606020202030204" pitchFamily="34" charset="0"/>
                <a:cs typeface="Arial" panose="020B0604020202020204" pitchFamily="34" charset="0"/>
              </a:rPr>
              <a:t>6</a:t>
            </a:r>
            <a:r>
              <a:rPr lang="ru-RU" b="1" dirty="0">
                <a:latin typeface="Arial Narrow" panose="020B0606020202030204" pitchFamily="34" charset="0"/>
                <a:cs typeface="Arial" panose="020B0604020202020204" pitchFamily="34" charset="0"/>
              </a:rPr>
              <a:t>. Внести следующие изменения в положения Жилищного кодекса Российской Федерации, которые касаются статьей 154, 155, 156 и 158 ЖК РФ с целью выделения в составе платы за содержание жилого помещения, в отдельный самостоятельный вид платежа - плату за текущий ремонт. </a:t>
            </a:r>
            <a:endParaRPr lang="en-US" b="1" dirty="0" smtClean="0">
              <a:latin typeface="Arial Narrow" panose="020B0606020202030204" pitchFamily="34" charset="0"/>
              <a:cs typeface="Arial" panose="020B0604020202020204" pitchFamily="34" charset="0"/>
            </a:endParaRPr>
          </a:p>
          <a:p>
            <a:pPr marL="12700">
              <a:lnSpc>
                <a:spcPts val="2080"/>
              </a:lnSpc>
            </a:pPr>
            <a:endParaRPr lang="en-US" b="1" dirty="0" smtClean="0">
              <a:solidFill>
                <a:srgbClr val="A01871"/>
              </a:solidFill>
              <a:latin typeface="Arial Narrow" panose="020B0606020202030204" pitchFamily="34" charset="0"/>
              <a:cs typeface="Arial" panose="020B0604020202020204" pitchFamily="34" charset="0"/>
            </a:endParaRPr>
          </a:p>
          <a:p>
            <a:pPr marL="12700">
              <a:lnSpc>
                <a:spcPts val="2080"/>
              </a:lnSpc>
            </a:pPr>
            <a:r>
              <a:rPr lang="ru-RU" b="1" dirty="0" smtClean="0">
                <a:solidFill>
                  <a:srgbClr val="A01871"/>
                </a:solidFill>
                <a:latin typeface="Arial Narrow" panose="020B0606020202030204" pitchFamily="34" charset="0"/>
                <a:cs typeface="Arial" panose="020B0604020202020204" pitchFamily="34" charset="0"/>
              </a:rPr>
              <a:t>ОТВЕТ </a:t>
            </a:r>
            <a:r>
              <a:rPr lang="ru-RU" b="1" dirty="0">
                <a:solidFill>
                  <a:srgbClr val="A01871"/>
                </a:solidFill>
                <a:latin typeface="Arial Narrow" panose="020B0606020202030204" pitchFamily="34" charset="0"/>
                <a:cs typeface="Arial" panose="020B0604020202020204" pitchFamily="34" charset="0"/>
              </a:rPr>
              <a:t>МИНСТРОЯ: </a:t>
            </a:r>
            <a:r>
              <a:rPr lang="ru-RU" u="sng" dirty="0">
                <a:latin typeface="Arial Narrow" panose="020B0606020202030204" pitchFamily="34" charset="0"/>
                <a:cs typeface="Arial" panose="020B0604020202020204" pitchFamily="34" charset="0"/>
              </a:rPr>
              <a:t>Нецелесообразно.</a:t>
            </a:r>
            <a:r>
              <a:rPr lang="ru-RU" dirty="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Правил</a:t>
            </a:r>
            <a:r>
              <a:rPr lang="en-US" dirty="0" smtClean="0">
                <a:latin typeface="Arial Narrow" panose="020B0606020202030204" pitchFamily="34" charset="0"/>
                <a:cs typeface="Arial" panose="020B0604020202020204" pitchFamily="34" charset="0"/>
              </a:rPr>
              <a:t>а</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содержания общего имущества в МКД (утвержденные постановлением Правительства РФ от 13 августа  2006  №  491) разделяют понятия «содержание общего имущества» и «текущий ремонт общего имущества</a:t>
            </a:r>
            <a:r>
              <a:rPr lang="ru-RU" dirty="0" smtClean="0">
                <a:latin typeface="Arial Narrow" panose="020B0606020202030204" pitchFamily="34" charset="0"/>
                <a:cs typeface="Arial" panose="020B0604020202020204" pitchFamily="34" charset="0"/>
              </a:rPr>
              <a:t>».</a:t>
            </a:r>
            <a:r>
              <a:rPr lang="en-US" dirty="0" smtClean="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В </a:t>
            </a:r>
            <a:r>
              <a:rPr lang="ru-RU" dirty="0">
                <a:latin typeface="Arial Narrow" panose="020B0606020202030204" pitchFamily="34" charset="0"/>
                <a:cs typeface="Arial" panose="020B0604020202020204" pitchFamily="34" charset="0"/>
              </a:rPr>
              <a:t>силу </a:t>
            </a:r>
            <a:r>
              <a:rPr lang="en-US" dirty="0" smtClean="0">
                <a:latin typeface="Arial Narrow" panose="020B0606020202030204" pitchFamily="34" charset="0"/>
                <a:cs typeface="Arial" panose="020B0604020202020204" pitchFamily="34" charset="0"/>
              </a:rPr>
              <a:t>п</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4.1 </a:t>
            </a:r>
            <a:r>
              <a:rPr lang="ru-RU" dirty="0" smtClean="0">
                <a:latin typeface="Arial Narrow" panose="020B0606020202030204" pitchFamily="34" charset="0"/>
                <a:cs typeface="Arial" panose="020B0604020202020204" pitchFamily="34" charset="0"/>
              </a:rPr>
              <a:t>ч</a:t>
            </a:r>
            <a:r>
              <a:rPr lang="en-US" dirty="0" smtClean="0">
                <a:latin typeface="Arial Narrow" panose="020B0606020202030204" pitchFamily="34" charset="0"/>
                <a:cs typeface="Arial" panose="020B0604020202020204" pitchFamily="34" charset="0"/>
              </a:rPr>
              <a:t>.</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2 </a:t>
            </a:r>
            <a:r>
              <a:rPr lang="ru-RU" dirty="0" err="1" smtClean="0">
                <a:latin typeface="Arial Narrow" panose="020B0606020202030204" pitchFamily="34" charset="0"/>
                <a:cs typeface="Arial" panose="020B0604020202020204" pitchFamily="34" charset="0"/>
              </a:rPr>
              <a:t>ст</a:t>
            </a:r>
            <a:r>
              <a:rPr lang="en-US" dirty="0" smtClean="0">
                <a:latin typeface="Arial Narrow" panose="020B0606020202030204" pitchFamily="34" charset="0"/>
                <a:cs typeface="Arial" panose="020B0604020202020204" pitchFamily="34" charset="0"/>
              </a:rPr>
              <a:t>.</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44 ЖК РФ принятие решений о текущем ремонте </a:t>
            </a:r>
            <a:r>
              <a:rPr lang="en-US" dirty="0" smtClean="0">
                <a:latin typeface="Arial Narrow" panose="020B0606020202030204" pitchFamily="34" charset="0"/>
                <a:cs typeface="Arial" panose="020B0604020202020204" pitchFamily="34" charset="0"/>
              </a:rPr>
              <a:t>ОИ </a:t>
            </a:r>
            <a:r>
              <a:rPr lang="ru-RU" dirty="0" smtClean="0">
                <a:latin typeface="Arial Narrow" panose="020B0606020202030204" pitchFamily="34" charset="0"/>
                <a:cs typeface="Arial" panose="020B0604020202020204" pitchFamily="34" charset="0"/>
              </a:rPr>
              <a:t>в </a:t>
            </a:r>
            <a:r>
              <a:rPr lang="en-US" dirty="0" smtClean="0">
                <a:latin typeface="Arial Narrow" panose="020B0606020202030204" pitchFamily="34" charset="0"/>
                <a:cs typeface="Arial" panose="020B0604020202020204" pitchFamily="34" charset="0"/>
              </a:rPr>
              <a:t>МКД </a:t>
            </a:r>
            <a:r>
              <a:rPr lang="ru-RU" dirty="0" smtClean="0">
                <a:latin typeface="Arial Narrow" panose="020B0606020202030204" pitchFamily="34" charset="0"/>
                <a:cs typeface="Arial" panose="020B0604020202020204" pitchFamily="34" charset="0"/>
              </a:rPr>
              <a:t>относится </a:t>
            </a:r>
            <a:r>
              <a:rPr lang="ru-RU" dirty="0">
                <a:latin typeface="Arial Narrow" panose="020B0606020202030204" pitchFamily="34" charset="0"/>
                <a:cs typeface="Arial" panose="020B0604020202020204" pitchFamily="34" charset="0"/>
              </a:rPr>
              <a:t>к компетенции </a:t>
            </a:r>
            <a:r>
              <a:rPr lang="en-US" dirty="0" smtClean="0">
                <a:latin typeface="Arial Narrow" panose="020B0606020202030204" pitchFamily="34" charset="0"/>
                <a:cs typeface="Arial" panose="020B0604020202020204" pitchFamily="34" charset="0"/>
              </a:rPr>
              <a:t>ОСС </a:t>
            </a:r>
            <a:r>
              <a:rPr lang="ru-RU" dirty="0" smtClean="0">
                <a:latin typeface="Arial Narrow" panose="020B0606020202030204" pitchFamily="34" charset="0"/>
                <a:cs typeface="Arial" panose="020B0604020202020204" pitchFamily="34" charset="0"/>
              </a:rPr>
              <a:t>помещений </a:t>
            </a:r>
            <a:r>
              <a:rPr lang="ru-RU" dirty="0">
                <a:latin typeface="Arial Narrow" panose="020B0606020202030204" pitchFamily="34" charset="0"/>
                <a:cs typeface="Arial" panose="020B0604020202020204" pitchFamily="34" charset="0"/>
              </a:rPr>
              <a:t>в </a:t>
            </a:r>
            <a:r>
              <a:rPr lang="en-US" dirty="0" smtClean="0">
                <a:latin typeface="Arial Narrow" panose="020B0606020202030204" pitchFamily="34" charset="0"/>
                <a:cs typeface="Arial" panose="020B0604020202020204" pitchFamily="34" charset="0"/>
              </a:rPr>
              <a:t>МКД</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При этом закон не конкретизирует, должны ли такие решения приниматься перед каждым ремонтом, либо утверждается график ремонта на год или на иной срок. Наиболее распространена практика утверждения перечня работ по текущему ремонту на </a:t>
            </a:r>
            <a:r>
              <a:rPr lang="ru-RU" dirty="0" smtClean="0">
                <a:latin typeface="Arial Narrow" panose="020B0606020202030204" pitchFamily="34" charset="0"/>
                <a:cs typeface="Arial" panose="020B0604020202020204" pitchFamily="34" charset="0"/>
              </a:rPr>
              <a:t>год.</a:t>
            </a:r>
            <a:r>
              <a:rPr lang="en-US" dirty="0" smtClean="0">
                <a:latin typeface="Arial Narrow" panose="020B0606020202030204" pitchFamily="34" charset="0"/>
                <a:cs typeface="Arial" panose="020B0604020202020204" pitchFamily="34" charset="0"/>
              </a:rPr>
              <a:t> С</a:t>
            </a:r>
            <a:r>
              <a:rPr lang="ru-RU" dirty="0" err="1" smtClean="0">
                <a:latin typeface="Arial Narrow" panose="020B0606020202030204" pitchFamily="34" charset="0"/>
                <a:cs typeface="Arial" panose="020B0604020202020204" pitchFamily="34" charset="0"/>
              </a:rPr>
              <a:t>остав</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работ по текущему ремонту не может быть установлен законом и не может быть утвержден договором управления </a:t>
            </a:r>
            <a:r>
              <a:rPr lang="en-US" dirty="0" smtClean="0">
                <a:latin typeface="Arial Narrow" panose="020B0606020202030204" pitchFamily="34" charset="0"/>
                <a:cs typeface="Arial" panose="020B0604020202020204" pitchFamily="34" charset="0"/>
              </a:rPr>
              <a:t>МКД</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Он  утверждается   исключительно   </a:t>
            </a:r>
            <a:r>
              <a:rPr lang="en-US" dirty="0" smtClean="0">
                <a:latin typeface="Arial Narrow" panose="020B0606020202030204" pitchFamily="34" charset="0"/>
                <a:cs typeface="Arial" panose="020B0604020202020204" pitchFamily="34" charset="0"/>
              </a:rPr>
              <a:t>ОС </a:t>
            </a:r>
            <a:r>
              <a:rPr lang="ru-RU" dirty="0" smtClean="0">
                <a:latin typeface="Arial Narrow" panose="020B0606020202030204" pitchFamily="34" charset="0"/>
                <a:cs typeface="Arial" panose="020B0604020202020204" pitchFamily="34" charset="0"/>
              </a:rPr>
              <a:t>по </a:t>
            </a:r>
            <a:r>
              <a:rPr lang="ru-RU" dirty="0">
                <a:latin typeface="Arial Narrow" panose="020B0606020202030204" pitchFamily="34" charset="0"/>
                <a:cs typeface="Arial" panose="020B0604020202020204" pitchFamily="34" charset="0"/>
              </a:rPr>
              <a:t>согласованию </a:t>
            </a:r>
            <a:r>
              <a:rPr lang="en-US" dirty="0" smtClean="0">
                <a:latin typeface="Arial Narrow" panose="020B0606020202030204" pitchFamily="34" charset="0"/>
                <a:cs typeface="Arial" panose="020B0604020202020204" pitchFamily="34" charset="0"/>
              </a:rPr>
              <a:t>УК, ТСЖ. </a:t>
            </a:r>
            <a:r>
              <a:rPr lang="ru-RU" dirty="0" smtClean="0">
                <a:latin typeface="Arial Narrow" panose="020B0606020202030204" pitchFamily="34" charset="0"/>
                <a:cs typeface="Arial" panose="020B0604020202020204" pitchFamily="34" charset="0"/>
              </a:rPr>
              <a:t>Таким </a:t>
            </a:r>
            <a:r>
              <a:rPr lang="ru-RU" dirty="0">
                <a:latin typeface="Arial Narrow" panose="020B0606020202030204" pitchFamily="34" charset="0"/>
                <a:cs typeface="Arial" panose="020B0604020202020204" pitchFamily="34" charset="0"/>
              </a:rPr>
              <a:t>образом, </a:t>
            </a:r>
            <a:r>
              <a:rPr lang="ru-RU" dirty="0">
                <a:solidFill>
                  <a:srgbClr val="A01871"/>
                </a:solidFill>
                <a:latin typeface="Arial Narrow" panose="020B0606020202030204" pitchFamily="34" charset="0"/>
                <a:cs typeface="Arial" panose="020B0604020202020204" pitchFamily="34" charset="0"/>
              </a:rPr>
              <a:t>в составе платы за </a:t>
            </a:r>
            <a:r>
              <a:rPr lang="en-US" dirty="0" err="1">
                <a:solidFill>
                  <a:srgbClr val="A01871"/>
                </a:solidFill>
                <a:latin typeface="Arial Narrow" panose="020B0606020202030204" pitchFamily="34" charset="0"/>
                <a:cs typeface="Arial" panose="020B0604020202020204" pitchFamily="34" charset="0"/>
              </a:rPr>
              <a:t>СиР</a:t>
            </a:r>
            <a:r>
              <a:rPr lang="en-US" dirty="0">
                <a:solidFill>
                  <a:srgbClr val="A01871"/>
                </a:solidFill>
                <a:latin typeface="Arial Narrow" panose="020B0606020202030204" pitchFamily="34" charset="0"/>
                <a:cs typeface="Arial" panose="020B0604020202020204" pitchFamily="34" charset="0"/>
              </a:rPr>
              <a:t> </a:t>
            </a:r>
            <a:r>
              <a:rPr lang="ru-RU" dirty="0">
                <a:solidFill>
                  <a:srgbClr val="A01871"/>
                </a:solidFill>
                <a:latin typeface="Arial Narrow" panose="020B0606020202030204" pitchFamily="34" charset="0"/>
                <a:cs typeface="Arial" panose="020B0604020202020204" pitchFamily="34" charset="0"/>
              </a:rPr>
              <a:t>выделяется </a:t>
            </a:r>
            <a:r>
              <a:rPr lang="ru-RU" dirty="0">
                <a:solidFill>
                  <a:srgbClr val="A01871"/>
                </a:solidFill>
                <a:latin typeface="Arial Narrow" panose="020B0606020202030204" pitchFamily="34" charset="0"/>
                <a:cs typeface="Arial" panose="020B0604020202020204" pitchFamily="34" charset="0"/>
              </a:rPr>
              <a:t>плата за содержание </a:t>
            </a:r>
            <a:r>
              <a:rPr lang="en-US" dirty="0">
                <a:solidFill>
                  <a:srgbClr val="A01871"/>
                </a:solidFill>
                <a:latin typeface="Arial Narrow" panose="020B0606020202030204" pitchFamily="34" charset="0"/>
                <a:cs typeface="Arial" panose="020B0604020202020204" pitchFamily="34" charset="0"/>
              </a:rPr>
              <a:t>ОИ </a:t>
            </a:r>
            <a:r>
              <a:rPr lang="ru-RU" dirty="0">
                <a:solidFill>
                  <a:srgbClr val="A01871"/>
                </a:solidFill>
                <a:latin typeface="Arial Narrow" panose="020B0606020202030204" pitchFamily="34" charset="0"/>
                <a:cs typeface="Arial" panose="020B0604020202020204" pitchFamily="34" charset="0"/>
              </a:rPr>
              <a:t>в </a:t>
            </a:r>
            <a:r>
              <a:rPr lang="en-US" dirty="0">
                <a:solidFill>
                  <a:srgbClr val="A01871"/>
                </a:solidFill>
                <a:latin typeface="Arial Narrow" panose="020B0606020202030204" pitchFamily="34" charset="0"/>
                <a:cs typeface="Arial" panose="020B0604020202020204" pitchFamily="34" charset="0"/>
              </a:rPr>
              <a:t>МКД</a:t>
            </a:r>
            <a:r>
              <a:rPr lang="ru-RU" dirty="0">
                <a:solidFill>
                  <a:srgbClr val="A01871"/>
                </a:solidFill>
                <a:latin typeface="Arial Narrow" panose="020B0606020202030204" pitchFamily="34" charset="0"/>
                <a:cs typeface="Arial" panose="020B0604020202020204" pitchFamily="34" charset="0"/>
              </a:rPr>
              <a:t> </a:t>
            </a:r>
            <a:r>
              <a:rPr lang="ru-RU" dirty="0" smtClean="0">
                <a:solidFill>
                  <a:srgbClr val="A01871"/>
                </a:solidFill>
                <a:latin typeface="Arial Narrow" panose="020B0606020202030204" pitchFamily="34" charset="0"/>
                <a:cs typeface="Arial" panose="020B0604020202020204" pitchFamily="34" charset="0"/>
              </a:rPr>
              <a:t>и </a:t>
            </a:r>
            <a:r>
              <a:rPr lang="ru-RU" dirty="0">
                <a:solidFill>
                  <a:srgbClr val="A01871"/>
                </a:solidFill>
                <a:latin typeface="Arial Narrow" panose="020B0606020202030204" pitchFamily="34" charset="0"/>
                <a:cs typeface="Arial" panose="020B0604020202020204" pitchFamily="34" charset="0"/>
              </a:rPr>
              <a:t>текущий </a:t>
            </a:r>
            <a:r>
              <a:rPr lang="ru-RU" dirty="0" smtClean="0">
                <a:solidFill>
                  <a:srgbClr val="A01871"/>
                </a:solidFill>
                <a:latin typeface="Arial Narrow" panose="020B0606020202030204" pitchFamily="34" charset="0"/>
                <a:cs typeface="Arial" panose="020B0604020202020204" pitchFamily="34" charset="0"/>
              </a:rPr>
              <a:t>ремонт</a:t>
            </a:r>
            <a:r>
              <a:rPr lang="en-US" dirty="0" smtClean="0">
                <a:solidFill>
                  <a:srgbClr val="A01871"/>
                </a:solidFill>
                <a:latin typeface="Arial Narrow" panose="020B0606020202030204" pitchFamily="34" charset="0"/>
                <a:cs typeface="Arial" panose="020B0604020202020204" pitchFamily="34" charset="0"/>
              </a:rPr>
              <a:t> ОИ МКД</a:t>
            </a:r>
            <a:r>
              <a:rPr lang="en-US" dirty="0">
                <a:latin typeface="Arial Narrow" panose="020B0606020202030204" pitchFamily="34" charset="0"/>
                <a:cs typeface="Arial" panose="020B0604020202020204" pitchFamily="34" charset="0"/>
              </a:rPr>
              <a:t> </a:t>
            </a:r>
            <a:r>
              <a:rPr lang="ru-RU" dirty="0" smtClean="0">
                <a:latin typeface="Arial Narrow" panose="020B0606020202030204" pitchFamily="34" charset="0"/>
                <a:cs typeface="Arial" panose="020B0604020202020204" pitchFamily="34" charset="0"/>
              </a:rPr>
              <a:t>При   </a:t>
            </a:r>
            <a:r>
              <a:rPr lang="ru-RU" dirty="0">
                <a:latin typeface="Arial Narrow" panose="020B0606020202030204" pitchFamily="34" charset="0"/>
                <a:cs typeface="Arial" panose="020B0604020202020204" pitchFamily="34" charset="0"/>
              </a:rPr>
              <a:t>этом   перечень   работ   по   текущему   ремонту   </a:t>
            </a:r>
            <a:r>
              <a:rPr lang="en-US" dirty="0" smtClean="0">
                <a:latin typeface="Arial Narrow" panose="020B0606020202030204" pitchFamily="34" charset="0"/>
                <a:cs typeface="Arial" panose="020B0604020202020204" pitchFamily="34" charset="0"/>
              </a:rPr>
              <a:t>ОИ </a:t>
            </a:r>
            <a:r>
              <a:rPr lang="ru-RU" dirty="0" smtClean="0">
                <a:latin typeface="Arial Narrow" panose="020B0606020202030204" pitchFamily="34" charset="0"/>
                <a:cs typeface="Arial" panose="020B0604020202020204" pitchFamily="34" charset="0"/>
              </a:rPr>
              <a:t>в </a:t>
            </a:r>
            <a:r>
              <a:rPr lang="en-US" dirty="0" smtClean="0">
                <a:latin typeface="Arial Narrow" panose="020B0606020202030204" pitchFamily="34" charset="0"/>
                <a:cs typeface="Arial" panose="020B0604020202020204" pitchFamily="34" charset="0"/>
              </a:rPr>
              <a:t>МКД </a:t>
            </a:r>
            <a:r>
              <a:rPr lang="ru-RU" dirty="0" smtClean="0">
                <a:latin typeface="Arial Narrow" panose="020B0606020202030204" pitchFamily="34" charset="0"/>
                <a:cs typeface="Arial" panose="020B0604020202020204" pitchFamily="34" charset="0"/>
              </a:rPr>
              <a:t>утверждается </a:t>
            </a:r>
            <a:r>
              <a:rPr lang="en-US" dirty="0" smtClean="0">
                <a:latin typeface="Arial Narrow" panose="020B0606020202030204" pitchFamily="34" charset="0"/>
                <a:cs typeface="Arial" panose="020B0604020202020204" pitchFamily="34" charset="0"/>
              </a:rPr>
              <a:t>ОСС </a:t>
            </a:r>
            <a:r>
              <a:rPr lang="ru-RU" dirty="0" smtClean="0">
                <a:latin typeface="Arial Narrow" panose="020B0606020202030204" pitchFamily="34" charset="0"/>
                <a:cs typeface="Arial" panose="020B0604020202020204" pitchFamily="34" charset="0"/>
              </a:rPr>
              <a:t>помещений </a:t>
            </a:r>
            <a:r>
              <a:rPr lang="ru-RU" dirty="0">
                <a:latin typeface="Arial Narrow" panose="020B0606020202030204" pitchFamily="34" charset="0"/>
                <a:cs typeface="Arial" panose="020B0604020202020204" pitchFamily="34" charset="0"/>
              </a:rPr>
              <a:t>в </a:t>
            </a:r>
            <a:r>
              <a:rPr lang="en-US" dirty="0" smtClean="0">
                <a:latin typeface="Arial Narrow" panose="020B0606020202030204" pitchFamily="34" charset="0"/>
                <a:cs typeface="Arial" panose="020B0604020202020204" pitchFamily="34" charset="0"/>
              </a:rPr>
              <a:t>МКД</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отдельно от перечня периодических работ по содержанию </a:t>
            </a:r>
            <a:r>
              <a:rPr lang="en-US" dirty="0" smtClean="0">
                <a:latin typeface="Arial Narrow" panose="020B0606020202030204" pitchFamily="34" charset="0"/>
                <a:cs typeface="Arial" panose="020B0604020202020204" pitchFamily="34" charset="0"/>
              </a:rPr>
              <a:t>ОИ </a:t>
            </a:r>
            <a:r>
              <a:rPr lang="ru-RU" dirty="0" smtClean="0">
                <a:latin typeface="Arial Narrow" panose="020B0606020202030204" pitchFamily="34" charset="0"/>
                <a:cs typeface="Arial" panose="020B0604020202020204" pitchFamily="34" charset="0"/>
              </a:rPr>
              <a:t>(</a:t>
            </a:r>
            <a:r>
              <a:rPr lang="en-US" dirty="0" err="1" smtClean="0">
                <a:latin typeface="Arial Narrow" panose="020B0606020202030204" pitchFamily="34" charset="0"/>
                <a:cs typeface="Arial" panose="020B0604020202020204" pitchFamily="34" charset="0"/>
              </a:rPr>
              <a:t>по</a:t>
            </a:r>
            <a:r>
              <a:rPr lang="ru-RU" dirty="0" smtClean="0">
                <a:latin typeface="Arial Narrow" panose="020B0606020202030204" pitchFamily="34" charset="0"/>
                <a:cs typeface="Arial" panose="020B0604020202020204" pitchFamily="34" charset="0"/>
              </a:rPr>
              <a:t> договор</a:t>
            </a:r>
            <a:r>
              <a:rPr lang="en-US" dirty="0" smtClean="0">
                <a:latin typeface="Arial Narrow" panose="020B0606020202030204" pitchFamily="34" charset="0"/>
                <a:cs typeface="Arial" panose="020B0604020202020204" pitchFamily="34" charset="0"/>
              </a:rPr>
              <a:t>у</a:t>
            </a:r>
            <a:r>
              <a:rPr lang="ru-RU" dirty="0" smtClean="0">
                <a:latin typeface="Arial Narrow" panose="020B0606020202030204" pitchFamily="34" charset="0"/>
                <a:cs typeface="Arial" panose="020B0604020202020204" pitchFamily="34" charset="0"/>
              </a:rPr>
              <a:t> </a:t>
            </a:r>
            <a:r>
              <a:rPr lang="ru-RU" dirty="0">
                <a:latin typeface="Arial Narrow" panose="020B0606020202030204" pitchFamily="34" charset="0"/>
                <a:cs typeface="Arial" panose="020B0604020202020204" pitchFamily="34" charset="0"/>
              </a:rPr>
              <a:t>управления </a:t>
            </a:r>
            <a:r>
              <a:rPr lang="en-US" dirty="0" smtClean="0">
                <a:latin typeface="Arial Narrow" panose="020B0606020202030204" pitchFamily="34" charset="0"/>
                <a:cs typeface="Arial" panose="020B0604020202020204" pitchFamily="34" charset="0"/>
              </a:rPr>
              <a:t>МКД</a:t>
            </a:r>
            <a:r>
              <a:rPr lang="en-US" dirty="0">
                <a:latin typeface="Arial Narrow" panose="020B0606020202030204" pitchFamily="34" charset="0"/>
                <a:cs typeface="Arial" panose="020B0604020202020204" pitchFamily="34" charset="0"/>
              </a:rPr>
              <a:t> </a:t>
            </a:r>
            <a:r>
              <a:rPr lang="en-US" dirty="0" err="1" smtClean="0">
                <a:latin typeface="Arial Narrow" panose="020B0606020202030204" pitchFamily="34" charset="0"/>
                <a:cs typeface="Arial" panose="020B0604020202020204" pitchFamily="34" charset="0"/>
              </a:rPr>
              <a:t>или</a:t>
            </a:r>
            <a:r>
              <a:rPr lang="ru-RU" dirty="0" smtClean="0">
                <a:latin typeface="Arial Narrow" panose="020B0606020202030204" pitchFamily="34" charset="0"/>
                <a:cs typeface="Arial" panose="020B0604020202020204" pitchFamily="34" charset="0"/>
              </a:rPr>
              <a:t> смет</a:t>
            </a:r>
            <a:r>
              <a:rPr lang="en-US" dirty="0" err="1" smtClean="0">
                <a:latin typeface="Arial Narrow" panose="020B0606020202030204" pitchFamily="34" charset="0"/>
                <a:cs typeface="Arial" panose="020B0604020202020204" pitchFamily="34" charset="0"/>
              </a:rPr>
              <a:t>ой</a:t>
            </a:r>
            <a:r>
              <a:rPr lang="ru-RU" dirty="0" smtClean="0">
                <a:latin typeface="Arial Narrow" panose="020B0606020202030204" pitchFamily="34" charset="0"/>
                <a:cs typeface="Arial" panose="020B0604020202020204" pitchFamily="34" charset="0"/>
              </a:rPr>
              <a:t> ТСЖ)</a:t>
            </a:r>
            <a:endParaRPr lang="en-US" dirty="0" smtClean="0">
              <a:latin typeface="Arial Narrow" panose="020B0606020202030204" pitchFamily="34" charset="0"/>
              <a:cs typeface="Arial" panose="020B0604020202020204" pitchFamily="34" charset="0"/>
            </a:endParaRPr>
          </a:p>
          <a:p>
            <a:pPr marL="12700">
              <a:lnSpc>
                <a:spcPts val="2080"/>
              </a:lnSpc>
            </a:pPr>
            <a:r>
              <a:rPr lang="en-US" b="1" dirty="0">
                <a:solidFill>
                  <a:srgbClr val="A01871"/>
                </a:solidFill>
                <a:latin typeface="Arial Narrow" panose="020B0606020202030204" pitchFamily="34" charset="0"/>
                <a:cs typeface="Arial" panose="020B0604020202020204" pitchFamily="34" charset="0"/>
              </a:rPr>
              <a:t>КОММЕНТАРИЙ АКОН: </a:t>
            </a:r>
            <a:r>
              <a:rPr lang="en-US" b="1" u="sng" dirty="0" err="1" smtClean="0">
                <a:latin typeface="Arial Narrow" panose="020B0606020202030204" pitchFamily="34" charset="0"/>
                <a:cs typeface="Arial" panose="020B0604020202020204" pitchFamily="34" charset="0"/>
              </a:rPr>
              <a:t>Рост</a:t>
            </a:r>
            <a:r>
              <a:rPr lang="en-US" b="1" u="sng" dirty="0" smtClean="0">
                <a:latin typeface="Arial Narrow" panose="020B0606020202030204" pitchFamily="34" charset="0"/>
                <a:cs typeface="Arial" panose="020B0604020202020204" pitchFamily="34" charset="0"/>
              </a:rPr>
              <a:t> ФОТ УК, ТСЖ “</a:t>
            </a:r>
            <a:r>
              <a:rPr lang="en-US" b="1" u="sng" dirty="0" err="1" smtClean="0">
                <a:latin typeface="Arial Narrow" panose="020B0606020202030204" pitchFamily="34" charset="0"/>
                <a:cs typeface="Arial" panose="020B0604020202020204" pitchFamily="34" charset="0"/>
              </a:rPr>
              <a:t>съедает</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бюджет</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текущего</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ремонта</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внутри</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платы</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за</a:t>
            </a:r>
            <a:r>
              <a:rPr lang="en-US" b="1" u="sng" dirty="0" smtClean="0">
                <a:latin typeface="Arial Narrow" panose="020B0606020202030204" pitchFamily="34" charset="0"/>
                <a:cs typeface="Arial" panose="020B0604020202020204" pitchFamily="34" charset="0"/>
              </a:rPr>
              <a:t> </a:t>
            </a:r>
            <a:r>
              <a:rPr lang="en-US" b="1" u="sng" dirty="0" err="1" smtClean="0">
                <a:latin typeface="Arial Narrow" panose="020B0606020202030204" pitchFamily="34" charset="0"/>
                <a:cs typeface="Arial" panose="020B0604020202020204" pitchFamily="34" charset="0"/>
              </a:rPr>
              <a:t>СиР</a:t>
            </a:r>
            <a:r>
              <a:rPr lang="ru-RU" b="1" u="sng" dirty="0" smtClean="0">
                <a:latin typeface="Arial Narrow" panose="020B0606020202030204" pitchFamily="34" charset="0"/>
                <a:cs typeface="Arial" panose="020B0604020202020204" pitchFamily="34" charset="0"/>
              </a:rPr>
              <a:t>.</a:t>
            </a:r>
            <a:endParaRPr lang="ru-RU" b="1" u="sng" dirty="0">
              <a:latin typeface="Arial Narrow" panose="020B0606020202030204" pitchFamily="34" charset="0"/>
              <a:cs typeface="Arial" panose="020B0604020202020204" pitchFamily="34" charset="0"/>
            </a:endParaRPr>
          </a:p>
          <a:p>
            <a:pPr marL="12700">
              <a:lnSpc>
                <a:spcPts val="2080"/>
              </a:lnSpc>
            </a:pPr>
            <a:endParaRPr lang="ru-RU" b="1" dirty="0">
              <a:latin typeface="Arial Narrow" panose="020B0606020202030204" pitchFamily="34" charset="0"/>
              <a:cs typeface="Arial" panose="020B0604020202020204" pitchFamily="34" charset="0"/>
            </a:endParaRPr>
          </a:p>
        </p:txBody>
      </p:sp>
      <p:sp>
        <p:nvSpPr>
          <p:cNvPr id="12" name="Прямоугольник 11"/>
          <p:cNvSpPr/>
          <p:nvPr/>
        </p:nvSpPr>
        <p:spPr>
          <a:xfrm>
            <a:off x="333776" y="7040053"/>
            <a:ext cx="9708918" cy="400110"/>
          </a:xfrm>
          <a:prstGeom prst="rect">
            <a:avLst/>
          </a:prstGeom>
        </p:spPr>
        <p:txBody>
          <a:bodyPr wrap="square">
            <a:spAutoFit/>
          </a:bodyPr>
          <a:lstStyle/>
          <a:p>
            <a:r>
              <a:rPr lang="ru-RU" sz="1000" b="1" dirty="0" smtClean="0"/>
              <a:t>Ассоциация АКОН, 117105</a:t>
            </a:r>
            <a:r>
              <a:rPr lang="ru-RU" sz="1000" b="1" dirty="0"/>
              <a:t>, г. Москва, ул. </a:t>
            </a:r>
            <a:r>
              <a:rPr lang="ru-RU" sz="1000" b="1" dirty="0" err="1"/>
              <a:t>Нагатинская</a:t>
            </a:r>
            <a:r>
              <a:rPr lang="ru-RU" sz="1000" b="1" dirty="0"/>
              <a:t>, д. 3А, стр. 2, этаж </a:t>
            </a:r>
            <a:r>
              <a:rPr lang="ru-RU" sz="1000" b="1" dirty="0" smtClean="0"/>
              <a:t>3; Сайт: </a:t>
            </a:r>
            <a:r>
              <a:rPr lang="en-US" sz="1000" b="1" dirty="0" smtClean="0">
                <a:hlinkClick r:id="rId3"/>
              </a:rPr>
              <a:t>www.acon.pro</a:t>
            </a:r>
            <a:r>
              <a:rPr lang="ru-RU" sz="1000" b="1" dirty="0" smtClean="0"/>
              <a:t>  Почта: </a:t>
            </a:r>
            <a:r>
              <a:rPr lang="en-US" sz="1000" b="1" dirty="0" smtClean="0">
                <a:hlinkClick r:id="rId4"/>
              </a:rPr>
              <a:t>chulochnikov@acon.pro</a:t>
            </a:r>
            <a:r>
              <a:rPr lang="ru-RU" sz="1000" b="1" dirty="0" smtClean="0"/>
              <a:t>; </a:t>
            </a:r>
          </a:p>
          <a:p>
            <a:r>
              <a:rPr lang="en-US" sz="1000" b="1" dirty="0" smtClean="0">
                <a:hlinkClick r:id="rId5"/>
              </a:rPr>
              <a:t>https://vk.com/nikita_chulochnikov</a:t>
            </a:r>
            <a:r>
              <a:rPr lang="ru-RU" sz="1000" b="1" dirty="0" smtClean="0"/>
              <a:t> (ВК)</a:t>
            </a:r>
            <a:r>
              <a:rPr lang="en-US" sz="1000" b="1" dirty="0" smtClean="0"/>
              <a:t> </a:t>
            </a:r>
            <a:r>
              <a:rPr lang="en-US" sz="1000" b="1" dirty="0" smtClean="0">
                <a:cs typeface="Trebuchet MS"/>
                <a:hlinkClick r:id="rId6"/>
              </a:rPr>
              <a:t>https://t.me/NikitaChulochnikov</a:t>
            </a:r>
            <a:r>
              <a:rPr lang="ru-RU" sz="1000" b="1" dirty="0" smtClean="0">
                <a:cs typeface="Trebuchet MS"/>
              </a:rPr>
              <a:t>  </a:t>
            </a:r>
            <a:r>
              <a:rPr lang="en-US" sz="1000" b="1" dirty="0" smtClean="0">
                <a:cs typeface="Trebuchet MS"/>
              </a:rPr>
              <a:t>(</a:t>
            </a:r>
            <a:r>
              <a:rPr lang="ru-RU" sz="1000" b="1" dirty="0" err="1" smtClean="0">
                <a:cs typeface="Trebuchet MS"/>
              </a:rPr>
              <a:t>Телеграм</a:t>
            </a:r>
            <a:r>
              <a:rPr lang="en-US" sz="1000" b="1" dirty="0" smtClean="0">
                <a:cs typeface="Trebuchet MS"/>
              </a:rPr>
              <a:t>)</a:t>
            </a:r>
            <a:r>
              <a:rPr lang="ru-RU" sz="1000" b="1" dirty="0" smtClean="0">
                <a:cs typeface="Trebuchet MS"/>
              </a:rPr>
              <a:t> </a:t>
            </a:r>
            <a:r>
              <a:rPr lang="ru-RU" sz="1000" b="1" dirty="0" smtClean="0"/>
              <a:t> Экспертная группа Ассоциации АКОН в </a:t>
            </a:r>
            <a:r>
              <a:rPr lang="ru-RU" sz="1000" b="1" dirty="0" err="1" smtClean="0"/>
              <a:t>Телеграм</a:t>
            </a:r>
            <a:r>
              <a:rPr lang="ru-RU" sz="1000" b="1" dirty="0" smtClean="0"/>
              <a:t> </a:t>
            </a:r>
            <a:r>
              <a:rPr lang="ru-RU" sz="1000" b="1" u="sng" dirty="0" smtClean="0">
                <a:hlinkClick r:id="rId7"/>
              </a:rPr>
              <a:t>https://t.me/+Io3GJMU5Q4phYTA6</a:t>
            </a:r>
            <a:endParaRPr lang="ru-RU" sz="1000" b="1" dirty="0"/>
          </a:p>
        </p:txBody>
      </p:sp>
      <p:pic>
        <p:nvPicPr>
          <p:cNvPr id="4" name="Рисунок 3"/>
          <p:cNvPicPr>
            <a:picLocks noChangeAspect="1"/>
          </p:cNvPicPr>
          <p:nvPr/>
        </p:nvPicPr>
        <p:blipFill>
          <a:blip r:embed="rId8"/>
          <a:stretch>
            <a:fillRect/>
          </a:stretch>
        </p:blipFill>
        <p:spPr>
          <a:xfrm>
            <a:off x="192746" y="279271"/>
            <a:ext cx="1352457" cy="795563"/>
          </a:xfrm>
          <a:prstGeom prst="rect">
            <a:avLst/>
          </a:prstGeom>
        </p:spPr>
      </p:pic>
      <p:sp>
        <p:nvSpPr>
          <p:cNvPr id="20" name="object 51"/>
          <p:cNvSpPr txBox="1"/>
          <p:nvPr/>
        </p:nvSpPr>
        <p:spPr>
          <a:xfrm>
            <a:off x="1737949" y="323739"/>
            <a:ext cx="7875951" cy="538609"/>
          </a:xfrm>
          <a:prstGeom prst="rect">
            <a:avLst/>
          </a:prstGeom>
        </p:spPr>
        <p:txBody>
          <a:bodyPr vert="horz" wrap="square" lIns="0" tIns="0" rIns="0" bIns="0" rtlCol="0">
            <a:spAutoFit/>
          </a:bodyPr>
          <a:lstStyle/>
          <a:p>
            <a:pPr marL="12700">
              <a:lnSpc>
                <a:spcPts val="2080"/>
              </a:lnSpc>
            </a:pPr>
            <a:r>
              <a:rPr lang="ru-RU" b="1" dirty="0">
                <a:solidFill>
                  <a:srgbClr val="A01871"/>
                </a:solidFill>
                <a:latin typeface="Arial Narrow" panose="020B0606020202030204" pitchFamily="34" charset="0"/>
                <a:cs typeface="Arial" panose="020B0604020202020204" pitchFamily="34" charset="0"/>
              </a:rPr>
              <a:t>О результатах аналитического </a:t>
            </a:r>
            <a:r>
              <a:rPr lang="ru-RU" b="1" dirty="0" smtClean="0">
                <a:solidFill>
                  <a:srgbClr val="A01871"/>
                </a:solidFill>
                <a:latin typeface="Arial Narrow" panose="020B0606020202030204" pitchFamily="34" charset="0"/>
                <a:cs typeface="Arial" panose="020B0604020202020204" pitchFamily="34" charset="0"/>
              </a:rPr>
              <a:t>исследования</a:t>
            </a:r>
            <a:r>
              <a:rPr lang="en-US" b="1" dirty="0" smtClean="0">
                <a:solidFill>
                  <a:srgbClr val="A01871"/>
                </a:solidFill>
                <a:latin typeface="Arial Narrow" panose="020B0606020202030204" pitchFamily="34" charset="0"/>
                <a:cs typeface="Arial" panose="020B0604020202020204" pitchFamily="34" charset="0"/>
              </a:rPr>
              <a:t> </a:t>
            </a:r>
            <a:r>
              <a:rPr lang="ru-RU" b="1" dirty="0" smtClean="0">
                <a:solidFill>
                  <a:srgbClr val="A01871"/>
                </a:solidFill>
                <a:latin typeface="Arial Narrow" panose="020B0606020202030204" pitchFamily="34" charset="0"/>
                <a:cs typeface="Arial" panose="020B0604020202020204" pitchFamily="34" charset="0"/>
              </a:rPr>
              <a:t>«</a:t>
            </a:r>
            <a:r>
              <a:rPr lang="ru-RU" b="1" dirty="0">
                <a:solidFill>
                  <a:srgbClr val="A01871"/>
                </a:solidFill>
                <a:latin typeface="Arial Narrow" panose="020B0606020202030204" pitchFamily="34" charset="0"/>
                <a:cs typeface="Arial" panose="020B0604020202020204" pitchFamily="34" charset="0"/>
              </a:rPr>
              <a:t>Тарифы на жилищные услуги для населения по регионам РФ в 2020-2024 годах: темпы роста, индексация, динамика»</a:t>
            </a:r>
          </a:p>
        </p:txBody>
      </p:sp>
      <p:pic>
        <p:nvPicPr>
          <p:cNvPr id="5" name="Рисунок 4"/>
          <p:cNvPicPr>
            <a:picLocks noChangeAspect="1"/>
          </p:cNvPicPr>
          <p:nvPr/>
        </p:nvPicPr>
        <p:blipFill>
          <a:blip r:embed="rId9"/>
          <a:stretch>
            <a:fillRect/>
          </a:stretch>
        </p:blipFill>
        <p:spPr>
          <a:xfrm>
            <a:off x="9832173" y="6965587"/>
            <a:ext cx="476641" cy="549042"/>
          </a:xfrm>
          <a:prstGeom prst="rect">
            <a:avLst/>
          </a:prstGeom>
        </p:spPr>
      </p:pic>
    </p:spTree>
    <p:extLst>
      <p:ext uri="{BB962C8B-B14F-4D97-AF65-F5344CB8AC3E}">
        <p14:creationId xmlns:p14="http://schemas.microsoft.com/office/powerpoint/2010/main" val="13552450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69900" y="809625"/>
            <a:ext cx="9753600" cy="6370975"/>
          </a:xfrm>
          <a:prstGeom prst="rect">
            <a:avLst/>
          </a:prstGeom>
        </p:spPr>
        <p:txBody>
          <a:bodyPr vert="horz" wrap="square" lIns="0" tIns="0" rIns="0" bIns="0" rtlCol="0">
            <a:spAutoFit/>
          </a:bodyPr>
          <a:lstStyle/>
          <a:p>
            <a:pPr>
              <a:lnSpc>
                <a:spcPct val="100000"/>
              </a:lnSpc>
            </a:pPr>
            <a:r>
              <a:rPr b="1" spc="-10" dirty="0">
                <a:solidFill>
                  <a:srgbClr val="231F20"/>
                </a:solidFill>
                <a:latin typeface="Trebuchet MS"/>
                <a:cs typeface="Trebuchet MS"/>
              </a:rPr>
              <a:t>СПАСИБО </a:t>
            </a:r>
            <a:r>
              <a:rPr b="1" spc="35" dirty="0">
                <a:solidFill>
                  <a:srgbClr val="231F20"/>
                </a:solidFill>
                <a:latin typeface="Trebuchet MS"/>
                <a:cs typeface="Trebuchet MS"/>
              </a:rPr>
              <a:t>ЗА</a:t>
            </a:r>
            <a:r>
              <a:rPr b="1" spc="-95" dirty="0">
                <a:solidFill>
                  <a:srgbClr val="231F20"/>
                </a:solidFill>
                <a:latin typeface="Trebuchet MS"/>
                <a:cs typeface="Trebuchet MS"/>
              </a:rPr>
              <a:t> </a:t>
            </a:r>
            <a:r>
              <a:rPr b="1" spc="-5" dirty="0">
                <a:solidFill>
                  <a:srgbClr val="231F20"/>
                </a:solidFill>
                <a:latin typeface="Trebuchet MS"/>
                <a:cs typeface="Trebuchet MS"/>
              </a:rPr>
              <a:t>ВНИМАНИЕ!</a:t>
            </a:r>
            <a:endParaRPr dirty="0">
              <a:latin typeface="Trebuchet MS"/>
              <a:cs typeface="Trebuchet MS"/>
            </a:endParaRPr>
          </a:p>
          <a:p>
            <a:pPr>
              <a:lnSpc>
                <a:spcPct val="100000"/>
              </a:lnSpc>
              <a:spcBef>
                <a:spcPts val="2"/>
              </a:spcBef>
            </a:pPr>
            <a:endParaRPr dirty="0">
              <a:latin typeface="Times New Roman"/>
              <a:cs typeface="Times New Roman"/>
            </a:endParaRPr>
          </a:p>
          <a:p>
            <a:pPr marL="62230" marR="54610">
              <a:lnSpc>
                <a:spcPct val="100000"/>
              </a:lnSpc>
            </a:pPr>
            <a:r>
              <a:rPr lang="ru-RU" b="1" dirty="0" smtClean="0">
                <a:solidFill>
                  <a:srgbClr val="A01871"/>
                </a:solidFill>
                <a:latin typeface="Arial Narrow" panose="020B0606020202030204" pitchFamily="34" charset="0"/>
                <a:cs typeface="Arial" panose="020B0604020202020204" pitchFamily="34" charset="0"/>
              </a:rPr>
              <a:t>Ассоциация АКОН </a:t>
            </a:r>
            <a:endParaRPr lang="ru-RU" b="1" dirty="0">
              <a:solidFill>
                <a:srgbClr val="A01871"/>
              </a:solidFill>
              <a:latin typeface="Arial Narrow" panose="020B0606020202030204" pitchFamily="34" charset="0"/>
              <a:cs typeface="Arial" panose="020B0604020202020204" pitchFamily="34" charset="0"/>
            </a:endParaRPr>
          </a:p>
          <a:p>
            <a:pPr>
              <a:lnSpc>
                <a:spcPct val="100000"/>
              </a:lnSpc>
            </a:pPr>
            <a:endParaRPr lang="ru-RU" dirty="0" smtClean="0">
              <a:latin typeface="Trebuchet MS"/>
              <a:cs typeface="Trebuchet MS"/>
            </a:endParaRPr>
          </a:p>
          <a:p>
            <a:r>
              <a:rPr lang="ru-RU" dirty="0" smtClean="0"/>
              <a:t>Экспертная </a:t>
            </a:r>
            <a:r>
              <a:rPr lang="ru-RU" dirty="0"/>
              <a:t>группа Ассоциации </a:t>
            </a:r>
            <a:r>
              <a:rPr lang="ru-RU" dirty="0" smtClean="0"/>
              <a:t>АКОН в </a:t>
            </a:r>
            <a:r>
              <a:rPr lang="ru-RU" dirty="0" err="1" smtClean="0"/>
              <a:t>Телеграм</a:t>
            </a:r>
            <a:r>
              <a:rPr lang="ru-RU" dirty="0" smtClean="0"/>
              <a:t> </a:t>
            </a:r>
            <a:endParaRPr lang="ru-RU" dirty="0"/>
          </a:p>
          <a:p>
            <a:r>
              <a:rPr lang="ru-RU" u="sng" dirty="0">
                <a:hlinkClick r:id="rId2"/>
              </a:rPr>
              <a:t>https://t.me/+</a:t>
            </a:r>
            <a:r>
              <a:rPr lang="ru-RU" u="sng" dirty="0" smtClean="0">
                <a:hlinkClick r:id="rId2"/>
              </a:rPr>
              <a:t>Io3GJMU5Q4phYTA6</a:t>
            </a:r>
            <a:endParaRPr lang="ru-RU" u="sng" dirty="0" smtClean="0"/>
          </a:p>
          <a:p>
            <a:endParaRPr lang="ru-RU" dirty="0" smtClean="0"/>
          </a:p>
          <a:p>
            <a:r>
              <a:rPr lang="ru-RU" dirty="0" smtClean="0"/>
              <a:t>Канал </a:t>
            </a:r>
            <a:r>
              <a:rPr lang="ru-RU" dirty="0"/>
              <a:t>Ассоциации АКОН в </a:t>
            </a:r>
            <a:r>
              <a:rPr lang="ru-RU" dirty="0" err="1" smtClean="0"/>
              <a:t>Телеграм</a:t>
            </a:r>
            <a:endParaRPr lang="ru-RU" dirty="0"/>
          </a:p>
          <a:p>
            <a:r>
              <a:rPr lang="ru-RU" u="sng" dirty="0">
                <a:hlinkClick r:id="rId3"/>
              </a:rPr>
              <a:t>https://t.me/acon_fm_cleaning</a:t>
            </a:r>
            <a:endParaRPr lang="ru-RU" dirty="0"/>
          </a:p>
          <a:p>
            <a:endParaRPr lang="ru-RU" dirty="0"/>
          </a:p>
          <a:p>
            <a:endParaRPr lang="ru-RU" dirty="0" smtClean="0"/>
          </a:p>
          <a:p>
            <a:r>
              <a:rPr lang="ru-RU" dirty="0" smtClean="0"/>
              <a:t>Сайт </a:t>
            </a:r>
            <a:r>
              <a:rPr lang="ru-RU" u="sng" dirty="0" smtClean="0">
                <a:hlinkClick r:id="rId4"/>
              </a:rPr>
              <a:t>www.acon.pro</a:t>
            </a:r>
            <a:endParaRPr lang="ru-RU" u="sng" dirty="0" smtClean="0"/>
          </a:p>
          <a:p>
            <a:r>
              <a:rPr lang="ru-RU" b="1" dirty="0" smtClean="0"/>
              <a:t>Разделы на интернет-платформе ОкРОН</a:t>
            </a:r>
          </a:p>
          <a:p>
            <a:r>
              <a:rPr lang="ru-RU" dirty="0" smtClean="0"/>
              <a:t>АКОН: </a:t>
            </a:r>
            <a:r>
              <a:rPr lang="en-US" u="sng" dirty="0" smtClean="0">
                <a:hlinkClick r:id="rId5"/>
              </a:rPr>
              <a:t>https</a:t>
            </a:r>
            <a:r>
              <a:rPr lang="en-US" u="sng" dirty="0">
                <a:hlinkClick r:id="rId5"/>
              </a:rPr>
              <a:t>://</a:t>
            </a:r>
            <a:r>
              <a:rPr lang="en-US" u="sng" dirty="0" smtClean="0">
                <a:hlinkClick r:id="rId5"/>
              </a:rPr>
              <a:t>okron.ru/articles/categories/50</a:t>
            </a:r>
            <a:endParaRPr lang="ru-RU" u="sng" dirty="0" smtClean="0"/>
          </a:p>
          <a:p>
            <a:r>
              <a:rPr lang="ru-RU" dirty="0" smtClean="0"/>
              <a:t>РОН: </a:t>
            </a:r>
            <a:r>
              <a:rPr lang="en-US" u="sng" dirty="0"/>
              <a:t>https://okron.ru/articles/categories/13</a:t>
            </a:r>
            <a:endParaRPr lang="ru-RU" u="sng" dirty="0" smtClean="0"/>
          </a:p>
          <a:p>
            <a:endParaRPr lang="ru-RU" u="sng" dirty="0" smtClean="0"/>
          </a:p>
          <a:p>
            <a:pPr marL="62230" marR="54610"/>
            <a:r>
              <a:rPr lang="ru-RU" b="1" dirty="0">
                <a:latin typeface="Arial Narrow" panose="020B0606020202030204" pitchFamily="34" charset="0"/>
                <a:cs typeface="Arial" panose="020B0604020202020204" pitchFamily="34" charset="0"/>
              </a:rPr>
              <a:t>С уважением, </a:t>
            </a:r>
          </a:p>
          <a:p>
            <a:pPr marL="62230" marR="54610"/>
            <a:r>
              <a:rPr lang="ru-RU" b="1" dirty="0">
                <a:latin typeface="Arial Narrow" panose="020B0606020202030204" pitchFamily="34" charset="0"/>
                <a:cs typeface="Arial" panose="020B0604020202020204" pitchFamily="34" charset="0"/>
              </a:rPr>
              <a:t>Никита Чулочников, </a:t>
            </a:r>
          </a:p>
          <a:p>
            <a:pPr marL="62230" marR="54610"/>
            <a:r>
              <a:rPr lang="ru-RU" b="1" dirty="0">
                <a:latin typeface="Arial Narrow" panose="020B0606020202030204" pitchFamily="34" charset="0"/>
                <a:cs typeface="Arial" panose="020B0604020202020204" pitchFamily="34" charset="0"/>
              </a:rPr>
              <a:t>президент Ассоциации АКОН</a:t>
            </a:r>
          </a:p>
          <a:p>
            <a:endParaRPr lang="ru-RU" u="sng" dirty="0"/>
          </a:p>
          <a:p>
            <a:r>
              <a:rPr lang="ru-RU" dirty="0" smtClean="0"/>
              <a:t>Почта </a:t>
            </a:r>
            <a:r>
              <a:rPr lang="en-US" u="sng" dirty="0" err="1">
                <a:hlinkClick r:id="rId6"/>
              </a:rPr>
              <a:t>chulochnikov</a:t>
            </a:r>
            <a:r>
              <a:rPr lang="ru-RU" u="sng" dirty="0">
                <a:hlinkClick r:id="rId6"/>
              </a:rPr>
              <a:t>@acon.pro</a:t>
            </a:r>
            <a:endParaRPr lang="ru-RU" dirty="0"/>
          </a:p>
          <a:p>
            <a:r>
              <a:rPr lang="en-US" u="sng" dirty="0"/>
              <a:t>https://vk.com/nikita_chulochnikov</a:t>
            </a:r>
            <a:r>
              <a:rPr lang="ru-RU" u="sng" dirty="0"/>
              <a:t> (</a:t>
            </a:r>
            <a:r>
              <a:rPr lang="ru-RU" dirty="0"/>
              <a:t>ВК</a:t>
            </a:r>
            <a:r>
              <a:rPr lang="ru-RU" dirty="0" smtClean="0"/>
              <a:t>)</a:t>
            </a:r>
            <a:r>
              <a:rPr lang="en-US" dirty="0"/>
              <a:t> </a:t>
            </a:r>
            <a:endParaRPr lang="ru-RU" dirty="0" smtClean="0"/>
          </a:p>
          <a:p>
            <a:r>
              <a:rPr lang="en-US" dirty="0" smtClean="0">
                <a:hlinkClick r:id="rId7"/>
              </a:rPr>
              <a:t>https</a:t>
            </a:r>
            <a:r>
              <a:rPr lang="en-US" dirty="0">
                <a:hlinkClick r:id="rId7"/>
              </a:rPr>
              <a:t>://</a:t>
            </a:r>
            <a:r>
              <a:rPr lang="en-US" dirty="0" smtClean="0">
                <a:hlinkClick r:id="rId7"/>
              </a:rPr>
              <a:t>t.me/NikitaChulochnikov</a:t>
            </a:r>
            <a:r>
              <a:rPr lang="ru-RU" dirty="0" smtClean="0"/>
              <a:t> </a:t>
            </a:r>
            <a:r>
              <a:rPr lang="en-US" dirty="0" smtClean="0"/>
              <a:t> </a:t>
            </a:r>
            <a:r>
              <a:rPr lang="en-US" dirty="0"/>
              <a:t>(</a:t>
            </a:r>
            <a:r>
              <a:rPr lang="ru-RU" dirty="0" err="1"/>
              <a:t>Телеграм</a:t>
            </a:r>
            <a:r>
              <a:rPr lang="ru-RU" dirty="0" smtClean="0"/>
              <a:t>)</a:t>
            </a:r>
            <a:endParaRPr lang="ru-RU" dirty="0" smtClean="0">
              <a:cs typeface="Calibri"/>
            </a:endParaRPr>
          </a:p>
        </p:txBody>
      </p:sp>
      <p:sp>
        <p:nvSpPr>
          <p:cNvPr id="3" name="object 3"/>
          <p:cNvSpPr/>
          <p:nvPr/>
        </p:nvSpPr>
        <p:spPr>
          <a:xfrm>
            <a:off x="4435472" y="444042"/>
            <a:ext cx="1822456" cy="1072292"/>
          </a:xfrm>
          <a:prstGeom prst="rect">
            <a:avLst/>
          </a:prstGeom>
          <a:blipFill>
            <a:blip r:embed="rId8" cstate="print"/>
            <a:stretch>
              <a:fillRect/>
            </a:stretch>
          </a:blipFill>
        </p:spPr>
        <p:txBody>
          <a:bodyPr wrap="square" lIns="0" tIns="0" rIns="0" bIns="0" rtlCol="0"/>
          <a:lstStyle/>
          <a:p>
            <a:endParaRPr/>
          </a:p>
        </p:txBody>
      </p:sp>
      <p:pic>
        <p:nvPicPr>
          <p:cNvPr id="7" name="Рисунок 6"/>
          <p:cNvPicPr>
            <a:picLocks noChangeAspect="1"/>
          </p:cNvPicPr>
          <p:nvPr/>
        </p:nvPicPr>
        <p:blipFill>
          <a:blip r:embed="rId9"/>
          <a:stretch>
            <a:fillRect/>
          </a:stretch>
        </p:blipFill>
        <p:spPr>
          <a:xfrm>
            <a:off x="6642100" y="1462475"/>
            <a:ext cx="3757260" cy="4327983"/>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2"/>
            <a:ext cx="10692003" cy="305993"/>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457200" y="6981825"/>
            <a:ext cx="9777730" cy="0"/>
          </a:xfrm>
          <a:custGeom>
            <a:avLst/>
            <a:gdLst/>
            <a:ahLst/>
            <a:cxnLst/>
            <a:rect l="l" t="t" r="r" b="b"/>
            <a:pathLst>
              <a:path w="9777730">
                <a:moveTo>
                  <a:pt x="0" y="0"/>
                </a:moveTo>
                <a:lnTo>
                  <a:pt x="9777603" y="0"/>
                </a:lnTo>
              </a:path>
            </a:pathLst>
          </a:custGeom>
          <a:ln w="63500">
            <a:solidFill>
              <a:srgbClr val="D1D3D4"/>
            </a:solidFill>
          </a:ln>
        </p:spPr>
        <p:txBody>
          <a:bodyPr wrap="square" lIns="0" tIns="0" rIns="0" bIns="0" rtlCol="0"/>
          <a:lstStyle/>
          <a:p>
            <a:endParaRPr/>
          </a:p>
        </p:txBody>
      </p:sp>
      <p:sp>
        <p:nvSpPr>
          <p:cNvPr id="37" name="object 37"/>
          <p:cNvSpPr/>
          <p:nvPr/>
        </p:nvSpPr>
        <p:spPr>
          <a:xfrm>
            <a:off x="5216035"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39" name="object 39"/>
          <p:cNvSpPr/>
          <p:nvPr/>
        </p:nvSpPr>
        <p:spPr>
          <a:xfrm>
            <a:off x="5303957"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45" name="object 45"/>
          <p:cNvSpPr/>
          <p:nvPr/>
        </p:nvSpPr>
        <p:spPr>
          <a:xfrm>
            <a:off x="8190206"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7" name="object 47"/>
          <p:cNvSpPr/>
          <p:nvPr/>
        </p:nvSpPr>
        <p:spPr>
          <a:xfrm>
            <a:off x="8336857"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9" name="object 49"/>
          <p:cNvSpPr/>
          <p:nvPr/>
        </p:nvSpPr>
        <p:spPr>
          <a:xfrm>
            <a:off x="10054803" y="532810"/>
            <a:ext cx="360045" cy="360045"/>
          </a:xfrm>
          <a:custGeom>
            <a:avLst/>
            <a:gdLst/>
            <a:ahLst/>
            <a:cxnLst/>
            <a:rect l="l" t="t" r="r" b="b"/>
            <a:pathLst>
              <a:path w="360045" h="360044">
                <a:moveTo>
                  <a:pt x="179997" y="0"/>
                </a:moveTo>
                <a:lnTo>
                  <a:pt x="132144" y="6429"/>
                </a:lnTo>
                <a:lnTo>
                  <a:pt x="89146" y="24573"/>
                </a:lnTo>
                <a:lnTo>
                  <a:pt x="52717" y="52717"/>
                </a:lnTo>
                <a:lnTo>
                  <a:pt x="24573" y="89146"/>
                </a:lnTo>
                <a:lnTo>
                  <a:pt x="6429" y="132144"/>
                </a:lnTo>
                <a:lnTo>
                  <a:pt x="0" y="179997"/>
                </a:lnTo>
                <a:lnTo>
                  <a:pt x="6429" y="227845"/>
                </a:lnTo>
                <a:lnTo>
                  <a:pt x="24573" y="270842"/>
                </a:lnTo>
                <a:lnTo>
                  <a:pt x="52717" y="307271"/>
                </a:lnTo>
                <a:lnTo>
                  <a:pt x="89146" y="335417"/>
                </a:lnTo>
                <a:lnTo>
                  <a:pt x="132144" y="353564"/>
                </a:lnTo>
                <a:lnTo>
                  <a:pt x="179997" y="359994"/>
                </a:lnTo>
                <a:lnTo>
                  <a:pt x="227849" y="353564"/>
                </a:lnTo>
                <a:lnTo>
                  <a:pt x="270847" y="335417"/>
                </a:lnTo>
                <a:lnTo>
                  <a:pt x="307276" y="307271"/>
                </a:lnTo>
                <a:lnTo>
                  <a:pt x="335420" y="270842"/>
                </a:lnTo>
                <a:lnTo>
                  <a:pt x="353564" y="227845"/>
                </a:lnTo>
                <a:lnTo>
                  <a:pt x="359994" y="179997"/>
                </a:lnTo>
                <a:lnTo>
                  <a:pt x="353564" y="132144"/>
                </a:lnTo>
                <a:lnTo>
                  <a:pt x="335420" y="89146"/>
                </a:lnTo>
                <a:lnTo>
                  <a:pt x="307276" y="52717"/>
                </a:lnTo>
                <a:lnTo>
                  <a:pt x="270847" y="24573"/>
                </a:lnTo>
                <a:lnTo>
                  <a:pt x="227849" y="6429"/>
                </a:lnTo>
                <a:lnTo>
                  <a:pt x="179997" y="0"/>
                </a:lnTo>
                <a:close/>
              </a:path>
            </a:pathLst>
          </a:custGeom>
          <a:solidFill>
            <a:srgbClr val="939598"/>
          </a:solidFill>
        </p:spPr>
        <p:txBody>
          <a:bodyPr wrap="square" lIns="0" tIns="0" rIns="0" bIns="0" rtlCol="0"/>
          <a:lstStyle/>
          <a:p>
            <a:endParaRPr/>
          </a:p>
        </p:txBody>
      </p:sp>
      <p:sp>
        <p:nvSpPr>
          <p:cNvPr id="50" name="object 50"/>
          <p:cNvSpPr txBox="1"/>
          <p:nvPr/>
        </p:nvSpPr>
        <p:spPr>
          <a:xfrm>
            <a:off x="10143714" y="569930"/>
            <a:ext cx="165100" cy="276999"/>
          </a:xfrm>
          <a:prstGeom prst="rect">
            <a:avLst/>
          </a:prstGeom>
        </p:spPr>
        <p:txBody>
          <a:bodyPr vert="horz" wrap="square" lIns="0" tIns="0" rIns="0" bIns="0" rtlCol="0">
            <a:spAutoFit/>
          </a:bodyPr>
          <a:lstStyle/>
          <a:p>
            <a:pPr marL="12700">
              <a:lnSpc>
                <a:spcPct val="100000"/>
              </a:lnSpc>
            </a:pPr>
            <a:r>
              <a:rPr lang="ru-RU" b="1" i="1" spc="45" dirty="0">
                <a:solidFill>
                  <a:srgbClr val="FFFFFF"/>
                </a:solidFill>
                <a:latin typeface="Trebuchet MS"/>
                <a:cs typeface="Trebuchet MS"/>
              </a:rPr>
              <a:t>2</a:t>
            </a:r>
            <a:endParaRPr sz="1800" dirty="0">
              <a:latin typeface="Trebuchet MS"/>
              <a:cs typeface="Trebuchet MS"/>
            </a:endParaRPr>
          </a:p>
        </p:txBody>
      </p:sp>
      <p:sp>
        <p:nvSpPr>
          <p:cNvPr id="52" name="object 51"/>
          <p:cNvSpPr txBox="1"/>
          <p:nvPr/>
        </p:nvSpPr>
        <p:spPr>
          <a:xfrm>
            <a:off x="560570" y="1281485"/>
            <a:ext cx="9868749" cy="2962349"/>
          </a:xfrm>
          <a:prstGeom prst="rect">
            <a:avLst/>
          </a:prstGeom>
        </p:spPr>
        <p:txBody>
          <a:bodyPr vert="horz" wrap="square" lIns="0" tIns="0" rIns="0" bIns="0" rtlCol="0">
            <a:spAutoFit/>
          </a:bodyPr>
          <a:lstStyle/>
          <a:p>
            <a:pPr marL="12700" algn="ctr">
              <a:lnSpc>
                <a:spcPts val="2080"/>
              </a:lnSpc>
            </a:pPr>
            <a:r>
              <a:rPr lang="ru-RU" b="1" dirty="0" smtClean="0">
                <a:solidFill>
                  <a:srgbClr val="A01871"/>
                </a:solidFill>
                <a:latin typeface="Arial Narrow" panose="020B0606020202030204" pitchFamily="34" charset="0"/>
                <a:cs typeface="Arial" panose="020B0604020202020204" pitchFamily="34" charset="0"/>
              </a:rPr>
              <a:t> МЕТОДОЛОГИЯ </a:t>
            </a:r>
          </a:p>
          <a:p>
            <a:pPr marL="298450" indent="-285750">
              <a:lnSpc>
                <a:spcPts val="2080"/>
              </a:lnSpc>
              <a:buFont typeface="Arial" panose="020B0604020202020204" pitchFamily="34" charset="0"/>
              <a:buChar char="•"/>
            </a:pPr>
            <a:r>
              <a:rPr lang="ru-RU" b="1" dirty="0">
                <a:latin typeface="Arial Narrow" panose="020B0606020202030204" pitchFamily="34" charset="0"/>
                <a:cs typeface="Arial" panose="020B0604020202020204" pitchFamily="34" charset="0"/>
              </a:rPr>
              <a:t>Для проведения исследования были собраны данные по 85 регионам России (без учёта 4 новых регионов). </a:t>
            </a:r>
          </a:p>
          <a:p>
            <a:pPr marL="298450" indent="-285750">
              <a:lnSpc>
                <a:spcPts val="2080"/>
              </a:lnSpc>
              <a:buFont typeface="Arial" panose="020B0604020202020204" pitchFamily="34" charset="0"/>
              <a:buChar char="•"/>
            </a:pPr>
            <a:r>
              <a:rPr lang="ru-RU" b="1" dirty="0">
                <a:latin typeface="Arial Narrow" panose="020B0606020202030204" pitchFamily="34" charset="0"/>
                <a:cs typeface="Arial" panose="020B0604020202020204" pitchFamily="34" charset="0"/>
              </a:rPr>
              <a:t>В исследовании были использованы: тарифы на Капитальный ремонт, взятые из региональных постановлений и тарифы на Содержание и ремонт по данным ЕМИСС.</a:t>
            </a:r>
          </a:p>
          <a:p>
            <a:pPr marL="298450" indent="-285750">
              <a:lnSpc>
                <a:spcPts val="2080"/>
              </a:lnSpc>
              <a:buFont typeface="Arial" panose="020B0604020202020204" pitchFamily="34" charset="0"/>
              <a:buChar char="•"/>
            </a:pPr>
            <a:r>
              <a:rPr lang="ru-RU" b="1" dirty="0">
                <a:latin typeface="Arial Narrow" panose="020B0606020202030204" pitchFamily="34" charset="0"/>
                <a:cs typeface="Arial" panose="020B0604020202020204" pitchFamily="34" charset="0"/>
              </a:rPr>
              <a:t>Для подсчётов стоимости обслуживания была создана типовая модель: однокомнатная квартира, площадью 36,7 квадратных метров, с одним проживающим. Площадь была взята из Статистического издания «Жилищное хозяйство в России 2022», согласно которому средний размер однокомнатной квартиры в 2021 году составил 36,7 квадратных метра. </a:t>
            </a:r>
            <a:r>
              <a:rPr lang="ru-RU" b="1" dirty="0" smtClean="0">
                <a:latin typeface="Arial Narrow" panose="020B0606020202030204" pitchFamily="34" charset="0"/>
                <a:cs typeface="Arial" panose="020B0604020202020204" pitchFamily="34" charset="0"/>
              </a:rPr>
              <a:t> </a:t>
            </a:r>
            <a:endParaRPr lang="en-US" b="1" dirty="0" smtClean="0">
              <a:latin typeface="Arial Narrow" panose="020B0606020202030204" pitchFamily="34" charset="0"/>
              <a:cs typeface="Arial" panose="020B0604020202020204" pitchFamily="34" charset="0"/>
            </a:endParaRPr>
          </a:p>
          <a:p>
            <a:pPr marL="298450" indent="-285750">
              <a:lnSpc>
                <a:spcPts val="2080"/>
              </a:lnSpc>
              <a:buFont typeface="Arial" panose="020B0604020202020204" pitchFamily="34" charset="0"/>
              <a:buChar char="•"/>
            </a:pPr>
            <a:r>
              <a:rPr lang="en-US" b="1" dirty="0" smtClean="0">
                <a:latin typeface="Arial Narrow" panose="020B0606020202030204" pitchFamily="34" charset="0"/>
                <a:cs typeface="Arial" panose="020B0604020202020204" pitchFamily="34" charset="0"/>
              </a:rPr>
              <a:t>Данные добровольные взносы  </a:t>
            </a:r>
            <a:r>
              <a:rPr lang="ru-RU" b="1" dirty="0" smtClean="0">
                <a:latin typeface="Arial Narrow" panose="020B0606020202030204" pitchFamily="34" charset="0"/>
                <a:cs typeface="Arial" panose="020B0604020202020204" pitchFamily="34" charset="0"/>
              </a:rPr>
              <a:t>по </a:t>
            </a:r>
            <a:r>
              <a:rPr lang="ru-RU" b="1" dirty="0">
                <a:latin typeface="Arial Narrow" panose="020B0606020202030204" pitchFamily="34" charset="0"/>
                <a:cs typeface="Arial" panose="020B0604020202020204" pitchFamily="34" charset="0"/>
              </a:rPr>
              <a:t>своей природе фактически обязательный платеж, воспринимаемый населением как </a:t>
            </a:r>
            <a:r>
              <a:rPr lang="ru-RU" b="1" dirty="0" smtClean="0">
                <a:latin typeface="Arial Narrow" panose="020B0606020202030204" pitchFamily="34" charset="0"/>
                <a:cs typeface="Arial" panose="020B0604020202020204" pitchFamily="34" charset="0"/>
              </a:rPr>
              <a:t>тариф</a:t>
            </a:r>
            <a:endParaRPr lang="ru-RU" b="1" dirty="0">
              <a:latin typeface="Arial Narrow" panose="020B0606020202030204" pitchFamily="34" charset="0"/>
              <a:cs typeface="Arial" panose="020B0604020202020204" pitchFamily="34" charset="0"/>
            </a:endParaRPr>
          </a:p>
        </p:txBody>
      </p:sp>
      <p:sp>
        <p:nvSpPr>
          <p:cNvPr id="12" name="Прямоугольник 11"/>
          <p:cNvSpPr/>
          <p:nvPr/>
        </p:nvSpPr>
        <p:spPr>
          <a:xfrm>
            <a:off x="333776" y="7040053"/>
            <a:ext cx="9708918" cy="400110"/>
          </a:xfrm>
          <a:prstGeom prst="rect">
            <a:avLst/>
          </a:prstGeom>
        </p:spPr>
        <p:txBody>
          <a:bodyPr wrap="square">
            <a:spAutoFit/>
          </a:bodyPr>
          <a:lstStyle/>
          <a:p>
            <a:r>
              <a:rPr lang="ru-RU" sz="1000" b="1" dirty="0" smtClean="0"/>
              <a:t>Ассоциация АКОН, 117105</a:t>
            </a:r>
            <a:r>
              <a:rPr lang="ru-RU" sz="1000" b="1" dirty="0"/>
              <a:t>, г. Москва, ул. </a:t>
            </a:r>
            <a:r>
              <a:rPr lang="ru-RU" sz="1000" b="1" dirty="0" err="1"/>
              <a:t>Нагатинская</a:t>
            </a:r>
            <a:r>
              <a:rPr lang="ru-RU" sz="1000" b="1" dirty="0"/>
              <a:t>, д. 3А, стр. 2, этаж </a:t>
            </a:r>
            <a:r>
              <a:rPr lang="ru-RU" sz="1000" b="1" dirty="0" smtClean="0"/>
              <a:t>3; Сайт: </a:t>
            </a:r>
            <a:r>
              <a:rPr lang="en-US" sz="1000" b="1" dirty="0" smtClean="0">
                <a:hlinkClick r:id="rId3"/>
              </a:rPr>
              <a:t>www.acon.pro</a:t>
            </a:r>
            <a:r>
              <a:rPr lang="ru-RU" sz="1000" b="1" dirty="0" smtClean="0"/>
              <a:t>  Почта: </a:t>
            </a:r>
            <a:r>
              <a:rPr lang="en-US" sz="1000" b="1" dirty="0" smtClean="0">
                <a:hlinkClick r:id="rId4"/>
              </a:rPr>
              <a:t>chulochnikov@acon.pro</a:t>
            </a:r>
            <a:r>
              <a:rPr lang="ru-RU" sz="1000" b="1" dirty="0" smtClean="0"/>
              <a:t>; </a:t>
            </a:r>
          </a:p>
          <a:p>
            <a:r>
              <a:rPr lang="en-US" sz="1000" b="1" dirty="0" smtClean="0">
                <a:hlinkClick r:id="rId5"/>
              </a:rPr>
              <a:t>https://vk.com/nikita_chulochnikov</a:t>
            </a:r>
            <a:r>
              <a:rPr lang="ru-RU" sz="1000" b="1" dirty="0" smtClean="0"/>
              <a:t> (ВК)</a:t>
            </a:r>
            <a:r>
              <a:rPr lang="en-US" sz="1000" b="1" dirty="0" smtClean="0"/>
              <a:t> </a:t>
            </a:r>
            <a:r>
              <a:rPr lang="en-US" sz="1000" b="1" dirty="0" smtClean="0">
                <a:cs typeface="Trebuchet MS"/>
                <a:hlinkClick r:id="rId6"/>
              </a:rPr>
              <a:t>https://t.me/NikitaChulochnikov</a:t>
            </a:r>
            <a:r>
              <a:rPr lang="ru-RU" sz="1000" b="1" dirty="0" smtClean="0">
                <a:cs typeface="Trebuchet MS"/>
              </a:rPr>
              <a:t>  </a:t>
            </a:r>
            <a:r>
              <a:rPr lang="en-US" sz="1000" b="1" dirty="0" smtClean="0">
                <a:cs typeface="Trebuchet MS"/>
              </a:rPr>
              <a:t>(</a:t>
            </a:r>
            <a:r>
              <a:rPr lang="ru-RU" sz="1000" b="1" dirty="0" err="1" smtClean="0">
                <a:cs typeface="Trebuchet MS"/>
              </a:rPr>
              <a:t>Телеграм</a:t>
            </a:r>
            <a:r>
              <a:rPr lang="en-US" sz="1000" b="1" dirty="0" smtClean="0">
                <a:cs typeface="Trebuchet MS"/>
              </a:rPr>
              <a:t>)</a:t>
            </a:r>
            <a:r>
              <a:rPr lang="ru-RU" sz="1000" b="1" dirty="0" smtClean="0">
                <a:cs typeface="Trebuchet MS"/>
              </a:rPr>
              <a:t> </a:t>
            </a:r>
            <a:r>
              <a:rPr lang="ru-RU" sz="1000" b="1" dirty="0" smtClean="0"/>
              <a:t> Экспертная группа Ассоциации АКОН в </a:t>
            </a:r>
            <a:r>
              <a:rPr lang="ru-RU" sz="1000" b="1" dirty="0" err="1" smtClean="0"/>
              <a:t>Телеграм</a:t>
            </a:r>
            <a:r>
              <a:rPr lang="ru-RU" sz="1000" b="1" dirty="0" smtClean="0"/>
              <a:t> </a:t>
            </a:r>
            <a:r>
              <a:rPr lang="ru-RU" sz="1000" b="1" u="sng" dirty="0" smtClean="0">
                <a:hlinkClick r:id="rId7"/>
              </a:rPr>
              <a:t>https://t.me/+Io3GJMU5Q4phYTA6</a:t>
            </a:r>
            <a:endParaRPr lang="ru-RU" sz="1000" b="1" dirty="0"/>
          </a:p>
        </p:txBody>
      </p:sp>
      <p:pic>
        <p:nvPicPr>
          <p:cNvPr id="4" name="Рисунок 3"/>
          <p:cNvPicPr>
            <a:picLocks noChangeAspect="1"/>
          </p:cNvPicPr>
          <p:nvPr/>
        </p:nvPicPr>
        <p:blipFill>
          <a:blip r:embed="rId8"/>
          <a:stretch>
            <a:fillRect/>
          </a:stretch>
        </p:blipFill>
        <p:spPr>
          <a:xfrm>
            <a:off x="192746" y="279271"/>
            <a:ext cx="1352457" cy="795563"/>
          </a:xfrm>
          <a:prstGeom prst="rect">
            <a:avLst/>
          </a:prstGeom>
        </p:spPr>
      </p:pic>
      <p:sp>
        <p:nvSpPr>
          <p:cNvPr id="7" name="Прямоугольник 6"/>
          <p:cNvSpPr/>
          <p:nvPr/>
        </p:nvSpPr>
        <p:spPr>
          <a:xfrm>
            <a:off x="652133" y="4820186"/>
            <a:ext cx="9762715" cy="1323439"/>
          </a:xfrm>
          <a:prstGeom prst="rect">
            <a:avLst/>
          </a:prstGeom>
        </p:spPr>
        <p:txBody>
          <a:bodyPr wrap="square">
            <a:spAutoFit/>
          </a:bodyPr>
          <a:lstStyle/>
          <a:p>
            <a:r>
              <a:rPr lang="ru-RU" sz="2000" b="1" dirty="0" smtClean="0">
                <a:solidFill>
                  <a:srgbClr val="A01871"/>
                </a:solidFill>
                <a:latin typeface="Arial Narrow" panose="020B0606020202030204" pitchFamily="34" charset="0"/>
                <a:cs typeface="Arial" panose="020B0604020202020204" pitchFamily="34" charset="0"/>
              </a:rPr>
              <a:t>В </a:t>
            </a:r>
            <a:r>
              <a:rPr lang="ru-RU" sz="2000" b="1" dirty="0">
                <a:solidFill>
                  <a:srgbClr val="A01871"/>
                </a:solidFill>
                <a:latin typeface="Arial Narrow" panose="020B0606020202030204" pitchFamily="34" charset="0"/>
                <a:cs typeface="Arial" panose="020B0604020202020204" pitchFamily="34" charset="0"/>
              </a:rPr>
              <a:t>Жилищные услуги входят:</a:t>
            </a:r>
          </a:p>
          <a:p>
            <a:pPr marL="342900" indent="-342900">
              <a:buFont typeface="Arial" panose="020B0604020202020204" pitchFamily="34" charset="0"/>
              <a:buChar char="•"/>
            </a:pPr>
            <a:r>
              <a:rPr lang="ru-RU" sz="2000" b="1" dirty="0" smtClean="0"/>
              <a:t>Капитальный </a:t>
            </a:r>
            <a:r>
              <a:rPr lang="ru-RU" sz="2000" b="1" dirty="0"/>
              <a:t>ремонт </a:t>
            </a:r>
          </a:p>
          <a:p>
            <a:pPr marL="342900" indent="-342900">
              <a:buFont typeface="Arial" panose="020B0604020202020204" pitchFamily="34" charset="0"/>
              <a:buChar char="•"/>
            </a:pPr>
            <a:r>
              <a:rPr lang="ru-RU" sz="2000" b="1" dirty="0" smtClean="0"/>
              <a:t>Содержание </a:t>
            </a:r>
            <a:r>
              <a:rPr lang="ru-RU" sz="2000" b="1" dirty="0"/>
              <a:t>и </a:t>
            </a:r>
            <a:r>
              <a:rPr lang="ru-RU" sz="2000" b="1" dirty="0" smtClean="0"/>
              <a:t>ремонт</a:t>
            </a:r>
            <a:endParaRPr lang="ru-RU" sz="2000" b="1" dirty="0"/>
          </a:p>
          <a:p>
            <a:endParaRPr lang="ru-RU" sz="2000" b="1" dirty="0"/>
          </a:p>
        </p:txBody>
      </p:sp>
      <p:sp>
        <p:nvSpPr>
          <p:cNvPr id="20" name="object 51"/>
          <p:cNvSpPr txBox="1"/>
          <p:nvPr/>
        </p:nvSpPr>
        <p:spPr>
          <a:xfrm>
            <a:off x="1737949" y="323739"/>
            <a:ext cx="7875951" cy="538609"/>
          </a:xfrm>
          <a:prstGeom prst="rect">
            <a:avLst/>
          </a:prstGeom>
        </p:spPr>
        <p:txBody>
          <a:bodyPr vert="horz" wrap="square" lIns="0" tIns="0" rIns="0" bIns="0" rtlCol="0">
            <a:spAutoFit/>
          </a:bodyPr>
          <a:lstStyle/>
          <a:p>
            <a:pPr marL="12700">
              <a:lnSpc>
                <a:spcPts val="2080"/>
              </a:lnSpc>
            </a:pPr>
            <a:r>
              <a:rPr lang="ru-RU" b="1" dirty="0">
                <a:solidFill>
                  <a:srgbClr val="A01871"/>
                </a:solidFill>
                <a:latin typeface="Arial Narrow" panose="020B0606020202030204" pitchFamily="34" charset="0"/>
                <a:cs typeface="Arial" panose="020B0604020202020204" pitchFamily="34" charset="0"/>
              </a:rPr>
              <a:t>Аналитическое </a:t>
            </a:r>
            <a:r>
              <a:rPr lang="ru-RU" b="1" dirty="0" smtClean="0">
                <a:solidFill>
                  <a:srgbClr val="A01871"/>
                </a:solidFill>
                <a:latin typeface="Arial Narrow" panose="020B0606020202030204" pitchFamily="34" charset="0"/>
                <a:cs typeface="Arial" panose="020B0604020202020204" pitchFamily="34" charset="0"/>
              </a:rPr>
              <a:t>исследование «</a:t>
            </a:r>
            <a:r>
              <a:rPr lang="ru-RU" b="1" dirty="0">
                <a:solidFill>
                  <a:srgbClr val="A01871"/>
                </a:solidFill>
                <a:latin typeface="Arial Narrow" panose="020B0606020202030204" pitchFamily="34" charset="0"/>
                <a:cs typeface="Arial" panose="020B0604020202020204" pitchFamily="34" charset="0"/>
              </a:rPr>
              <a:t>Тарифы на жилищные услуги для населения по регионам РФ в 2020-2024 годах: темпы роста, индексация, динамика»</a:t>
            </a:r>
          </a:p>
        </p:txBody>
      </p:sp>
      <p:pic>
        <p:nvPicPr>
          <p:cNvPr id="5" name="Рисунок 4"/>
          <p:cNvPicPr>
            <a:picLocks noChangeAspect="1"/>
          </p:cNvPicPr>
          <p:nvPr/>
        </p:nvPicPr>
        <p:blipFill>
          <a:blip r:embed="rId9"/>
          <a:stretch>
            <a:fillRect/>
          </a:stretch>
        </p:blipFill>
        <p:spPr>
          <a:xfrm>
            <a:off x="9832173" y="6965587"/>
            <a:ext cx="476641" cy="549042"/>
          </a:xfrm>
          <a:prstGeom prst="rect">
            <a:avLst/>
          </a:prstGeom>
        </p:spPr>
      </p:pic>
    </p:spTree>
    <p:extLst>
      <p:ext uri="{BB962C8B-B14F-4D97-AF65-F5344CB8AC3E}">
        <p14:creationId xmlns:p14="http://schemas.microsoft.com/office/powerpoint/2010/main" val="2021445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2"/>
            <a:ext cx="10692003" cy="305993"/>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457200" y="6981825"/>
            <a:ext cx="9777730" cy="0"/>
          </a:xfrm>
          <a:custGeom>
            <a:avLst/>
            <a:gdLst/>
            <a:ahLst/>
            <a:cxnLst/>
            <a:rect l="l" t="t" r="r" b="b"/>
            <a:pathLst>
              <a:path w="9777730">
                <a:moveTo>
                  <a:pt x="0" y="0"/>
                </a:moveTo>
                <a:lnTo>
                  <a:pt x="9777603" y="0"/>
                </a:lnTo>
              </a:path>
            </a:pathLst>
          </a:custGeom>
          <a:ln w="63500">
            <a:solidFill>
              <a:srgbClr val="D1D3D4"/>
            </a:solidFill>
          </a:ln>
        </p:spPr>
        <p:txBody>
          <a:bodyPr wrap="square" lIns="0" tIns="0" rIns="0" bIns="0" rtlCol="0"/>
          <a:lstStyle/>
          <a:p>
            <a:endParaRPr/>
          </a:p>
        </p:txBody>
      </p:sp>
      <p:sp>
        <p:nvSpPr>
          <p:cNvPr id="37" name="object 37"/>
          <p:cNvSpPr/>
          <p:nvPr/>
        </p:nvSpPr>
        <p:spPr>
          <a:xfrm>
            <a:off x="5216035"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39" name="object 39"/>
          <p:cNvSpPr/>
          <p:nvPr/>
        </p:nvSpPr>
        <p:spPr>
          <a:xfrm>
            <a:off x="5303957"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45" name="object 45"/>
          <p:cNvSpPr/>
          <p:nvPr/>
        </p:nvSpPr>
        <p:spPr>
          <a:xfrm>
            <a:off x="8190206"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7" name="object 47"/>
          <p:cNvSpPr/>
          <p:nvPr/>
        </p:nvSpPr>
        <p:spPr>
          <a:xfrm>
            <a:off x="8336857"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9" name="object 49"/>
          <p:cNvSpPr/>
          <p:nvPr/>
        </p:nvSpPr>
        <p:spPr>
          <a:xfrm>
            <a:off x="10054803" y="532810"/>
            <a:ext cx="360045" cy="360045"/>
          </a:xfrm>
          <a:custGeom>
            <a:avLst/>
            <a:gdLst/>
            <a:ahLst/>
            <a:cxnLst/>
            <a:rect l="l" t="t" r="r" b="b"/>
            <a:pathLst>
              <a:path w="360045" h="360044">
                <a:moveTo>
                  <a:pt x="179997" y="0"/>
                </a:moveTo>
                <a:lnTo>
                  <a:pt x="132144" y="6429"/>
                </a:lnTo>
                <a:lnTo>
                  <a:pt x="89146" y="24573"/>
                </a:lnTo>
                <a:lnTo>
                  <a:pt x="52717" y="52717"/>
                </a:lnTo>
                <a:lnTo>
                  <a:pt x="24573" y="89146"/>
                </a:lnTo>
                <a:lnTo>
                  <a:pt x="6429" y="132144"/>
                </a:lnTo>
                <a:lnTo>
                  <a:pt x="0" y="179997"/>
                </a:lnTo>
                <a:lnTo>
                  <a:pt x="6429" y="227845"/>
                </a:lnTo>
                <a:lnTo>
                  <a:pt x="24573" y="270842"/>
                </a:lnTo>
                <a:lnTo>
                  <a:pt x="52717" y="307271"/>
                </a:lnTo>
                <a:lnTo>
                  <a:pt x="89146" y="335417"/>
                </a:lnTo>
                <a:lnTo>
                  <a:pt x="132144" y="353564"/>
                </a:lnTo>
                <a:lnTo>
                  <a:pt x="179997" y="359994"/>
                </a:lnTo>
                <a:lnTo>
                  <a:pt x="227849" y="353564"/>
                </a:lnTo>
                <a:lnTo>
                  <a:pt x="270847" y="335417"/>
                </a:lnTo>
                <a:lnTo>
                  <a:pt x="307276" y="307271"/>
                </a:lnTo>
                <a:lnTo>
                  <a:pt x="335420" y="270842"/>
                </a:lnTo>
                <a:lnTo>
                  <a:pt x="353564" y="227845"/>
                </a:lnTo>
                <a:lnTo>
                  <a:pt x="359994" y="179997"/>
                </a:lnTo>
                <a:lnTo>
                  <a:pt x="353564" y="132144"/>
                </a:lnTo>
                <a:lnTo>
                  <a:pt x="335420" y="89146"/>
                </a:lnTo>
                <a:lnTo>
                  <a:pt x="307276" y="52717"/>
                </a:lnTo>
                <a:lnTo>
                  <a:pt x="270847" y="24573"/>
                </a:lnTo>
                <a:lnTo>
                  <a:pt x="227849" y="6429"/>
                </a:lnTo>
                <a:lnTo>
                  <a:pt x="179997" y="0"/>
                </a:lnTo>
                <a:close/>
              </a:path>
            </a:pathLst>
          </a:custGeom>
          <a:solidFill>
            <a:srgbClr val="939598"/>
          </a:solidFill>
        </p:spPr>
        <p:txBody>
          <a:bodyPr wrap="square" lIns="0" tIns="0" rIns="0" bIns="0" rtlCol="0"/>
          <a:lstStyle/>
          <a:p>
            <a:endParaRPr/>
          </a:p>
        </p:txBody>
      </p:sp>
      <p:sp>
        <p:nvSpPr>
          <p:cNvPr id="50" name="object 50"/>
          <p:cNvSpPr txBox="1"/>
          <p:nvPr/>
        </p:nvSpPr>
        <p:spPr>
          <a:xfrm>
            <a:off x="10143714" y="569930"/>
            <a:ext cx="165100" cy="276999"/>
          </a:xfrm>
          <a:prstGeom prst="rect">
            <a:avLst/>
          </a:prstGeom>
        </p:spPr>
        <p:txBody>
          <a:bodyPr vert="horz" wrap="square" lIns="0" tIns="0" rIns="0" bIns="0" rtlCol="0">
            <a:spAutoFit/>
          </a:bodyPr>
          <a:lstStyle/>
          <a:p>
            <a:pPr marL="12700">
              <a:lnSpc>
                <a:spcPct val="100000"/>
              </a:lnSpc>
            </a:pPr>
            <a:r>
              <a:rPr lang="en-US" b="1" i="1" spc="45" dirty="0">
                <a:solidFill>
                  <a:srgbClr val="FFFFFF"/>
                </a:solidFill>
                <a:latin typeface="Trebuchet MS"/>
                <a:cs typeface="Trebuchet MS"/>
              </a:rPr>
              <a:t>3</a:t>
            </a:r>
            <a:endParaRPr sz="1800" dirty="0">
              <a:latin typeface="Trebuchet MS"/>
              <a:cs typeface="Trebuchet MS"/>
            </a:endParaRPr>
          </a:p>
        </p:txBody>
      </p:sp>
      <p:sp>
        <p:nvSpPr>
          <p:cNvPr id="52" name="object 51"/>
          <p:cNvSpPr txBox="1"/>
          <p:nvPr/>
        </p:nvSpPr>
        <p:spPr>
          <a:xfrm>
            <a:off x="193041" y="1150668"/>
            <a:ext cx="8922035" cy="269304"/>
          </a:xfrm>
          <a:prstGeom prst="rect">
            <a:avLst/>
          </a:prstGeom>
        </p:spPr>
        <p:txBody>
          <a:bodyPr vert="horz" wrap="square" lIns="0" tIns="0" rIns="0" bIns="0" rtlCol="0">
            <a:spAutoFit/>
          </a:bodyPr>
          <a:lstStyle/>
          <a:p>
            <a:pPr marL="12700" algn="ctr">
              <a:lnSpc>
                <a:spcPts val="2080"/>
              </a:lnSpc>
            </a:pPr>
            <a:r>
              <a:rPr lang="ru-RU" b="1" dirty="0">
                <a:solidFill>
                  <a:srgbClr val="A01871"/>
                </a:solidFill>
                <a:latin typeface="Arial Narrow" panose="020B0606020202030204" pitchFamily="34" charset="0"/>
                <a:cs typeface="Arial" panose="020B0604020202020204" pitchFamily="34" charset="0"/>
              </a:rPr>
              <a:t>Диаграмма № </a:t>
            </a:r>
            <a:r>
              <a:rPr lang="en-US" b="1" dirty="0" smtClean="0">
                <a:solidFill>
                  <a:srgbClr val="A01871"/>
                </a:solidFill>
                <a:latin typeface="Arial Narrow" panose="020B0606020202030204" pitchFamily="34" charset="0"/>
                <a:cs typeface="Arial" panose="020B0604020202020204" pitchFamily="34" charset="0"/>
              </a:rPr>
              <a:t>1</a:t>
            </a:r>
            <a:r>
              <a:rPr lang="ru-RU" b="1" dirty="0" smtClean="0">
                <a:solidFill>
                  <a:srgbClr val="A01871"/>
                </a:solidFill>
                <a:latin typeface="Arial Narrow" panose="020B0606020202030204" pitchFamily="34" charset="0"/>
                <a:cs typeface="Arial" panose="020B0604020202020204" pitchFamily="34" charset="0"/>
              </a:rPr>
              <a:t> </a:t>
            </a:r>
            <a:r>
              <a:rPr lang="ru-RU" b="1" dirty="0">
                <a:solidFill>
                  <a:srgbClr val="A01871"/>
                </a:solidFill>
                <a:latin typeface="Arial Narrow" panose="020B0606020202030204" pitchFamily="34" charset="0"/>
                <a:cs typeface="Arial" panose="020B0604020202020204" pitchFamily="34" charset="0"/>
              </a:rPr>
              <a:t>Сравнение </a:t>
            </a:r>
            <a:r>
              <a:rPr lang="ru-RU" b="1" dirty="0">
                <a:solidFill>
                  <a:srgbClr val="A01871"/>
                </a:solidFill>
                <a:latin typeface="Arial Narrow" panose="020B0606020202030204" pitchFamily="34" charset="0"/>
                <a:cs typeface="Arial" panose="020B0604020202020204" pitchFamily="34" charset="0"/>
              </a:rPr>
              <a:t>долей стоимости видов Жилищных услуг в 2020 и 2024 по России.</a:t>
            </a:r>
            <a:endParaRPr lang="ru-RU" b="1" dirty="0" smtClean="0">
              <a:solidFill>
                <a:srgbClr val="A01871"/>
              </a:solidFill>
              <a:latin typeface="Arial Narrow" panose="020B0606020202030204" pitchFamily="34" charset="0"/>
              <a:cs typeface="Arial" panose="020B0604020202020204" pitchFamily="34" charset="0"/>
            </a:endParaRPr>
          </a:p>
        </p:txBody>
      </p:sp>
      <p:sp>
        <p:nvSpPr>
          <p:cNvPr id="12" name="Прямоугольник 11"/>
          <p:cNvSpPr/>
          <p:nvPr/>
        </p:nvSpPr>
        <p:spPr>
          <a:xfrm>
            <a:off x="333776" y="7040053"/>
            <a:ext cx="9708918" cy="400110"/>
          </a:xfrm>
          <a:prstGeom prst="rect">
            <a:avLst/>
          </a:prstGeom>
        </p:spPr>
        <p:txBody>
          <a:bodyPr wrap="square">
            <a:spAutoFit/>
          </a:bodyPr>
          <a:lstStyle/>
          <a:p>
            <a:r>
              <a:rPr lang="ru-RU" sz="1000" b="1" dirty="0" smtClean="0"/>
              <a:t>Ассоциация АКОН, 117105</a:t>
            </a:r>
            <a:r>
              <a:rPr lang="ru-RU" sz="1000" b="1" dirty="0"/>
              <a:t>, г. Москва, ул. </a:t>
            </a:r>
            <a:r>
              <a:rPr lang="ru-RU" sz="1000" b="1" dirty="0" err="1"/>
              <a:t>Нагатинская</a:t>
            </a:r>
            <a:r>
              <a:rPr lang="ru-RU" sz="1000" b="1" dirty="0"/>
              <a:t>, д. 3А, стр. 2, этаж </a:t>
            </a:r>
            <a:r>
              <a:rPr lang="ru-RU" sz="1000" b="1" dirty="0" smtClean="0"/>
              <a:t>3; Сайт: </a:t>
            </a:r>
            <a:r>
              <a:rPr lang="en-US" sz="1000" b="1" dirty="0" smtClean="0">
                <a:hlinkClick r:id="rId3"/>
              </a:rPr>
              <a:t>www.acon.pro</a:t>
            </a:r>
            <a:r>
              <a:rPr lang="ru-RU" sz="1000" b="1" dirty="0" smtClean="0"/>
              <a:t>  Почта: </a:t>
            </a:r>
            <a:r>
              <a:rPr lang="en-US" sz="1000" b="1" dirty="0" smtClean="0">
                <a:hlinkClick r:id="rId4"/>
              </a:rPr>
              <a:t>chulochnikov@acon.pro</a:t>
            </a:r>
            <a:r>
              <a:rPr lang="ru-RU" sz="1000" b="1" dirty="0" smtClean="0"/>
              <a:t>; </a:t>
            </a:r>
          </a:p>
          <a:p>
            <a:r>
              <a:rPr lang="en-US" sz="1000" b="1" dirty="0" smtClean="0">
                <a:hlinkClick r:id="rId5"/>
              </a:rPr>
              <a:t>https://vk.com/nikita_chulochnikov</a:t>
            </a:r>
            <a:r>
              <a:rPr lang="ru-RU" sz="1000" b="1" dirty="0" smtClean="0"/>
              <a:t> (ВК)</a:t>
            </a:r>
            <a:r>
              <a:rPr lang="en-US" sz="1000" b="1" dirty="0" smtClean="0"/>
              <a:t> </a:t>
            </a:r>
            <a:r>
              <a:rPr lang="en-US" sz="1000" b="1" dirty="0" smtClean="0">
                <a:cs typeface="Trebuchet MS"/>
                <a:hlinkClick r:id="rId6"/>
              </a:rPr>
              <a:t>https://t.me/NikitaChulochnikov</a:t>
            </a:r>
            <a:r>
              <a:rPr lang="ru-RU" sz="1000" b="1" dirty="0" smtClean="0">
                <a:cs typeface="Trebuchet MS"/>
              </a:rPr>
              <a:t>  </a:t>
            </a:r>
            <a:r>
              <a:rPr lang="en-US" sz="1000" b="1" dirty="0" smtClean="0">
                <a:cs typeface="Trebuchet MS"/>
              </a:rPr>
              <a:t>(</a:t>
            </a:r>
            <a:r>
              <a:rPr lang="ru-RU" sz="1000" b="1" dirty="0" err="1" smtClean="0">
                <a:cs typeface="Trebuchet MS"/>
              </a:rPr>
              <a:t>Телеграм</a:t>
            </a:r>
            <a:r>
              <a:rPr lang="en-US" sz="1000" b="1" dirty="0" smtClean="0">
                <a:cs typeface="Trebuchet MS"/>
              </a:rPr>
              <a:t>)</a:t>
            </a:r>
            <a:r>
              <a:rPr lang="ru-RU" sz="1000" b="1" dirty="0" smtClean="0">
                <a:cs typeface="Trebuchet MS"/>
              </a:rPr>
              <a:t> </a:t>
            </a:r>
            <a:r>
              <a:rPr lang="ru-RU" sz="1000" b="1" dirty="0" smtClean="0"/>
              <a:t> Экспертная группа Ассоциации АКОН в </a:t>
            </a:r>
            <a:r>
              <a:rPr lang="ru-RU" sz="1000" b="1" dirty="0" err="1" smtClean="0"/>
              <a:t>Телеграм</a:t>
            </a:r>
            <a:r>
              <a:rPr lang="ru-RU" sz="1000" b="1" dirty="0" smtClean="0"/>
              <a:t> </a:t>
            </a:r>
            <a:r>
              <a:rPr lang="ru-RU" sz="1000" b="1" u="sng" dirty="0" smtClean="0">
                <a:hlinkClick r:id="rId7"/>
              </a:rPr>
              <a:t>https://t.me/+Io3GJMU5Q4phYTA6</a:t>
            </a:r>
            <a:endParaRPr lang="ru-RU" sz="1000" b="1" dirty="0"/>
          </a:p>
        </p:txBody>
      </p:sp>
      <p:pic>
        <p:nvPicPr>
          <p:cNvPr id="4" name="Рисунок 3"/>
          <p:cNvPicPr>
            <a:picLocks noChangeAspect="1"/>
          </p:cNvPicPr>
          <p:nvPr/>
        </p:nvPicPr>
        <p:blipFill>
          <a:blip r:embed="rId8"/>
          <a:stretch>
            <a:fillRect/>
          </a:stretch>
        </p:blipFill>
        <p:spPr>
          <a:xfrm>
            <a:off x="192746" y="279271"/>
            <a:ext cx="1352457" cy="795563"/>
          </a:xfrm>
          <a:prstGeom prst="rect">
            <a:avLst/>
          </a:prstGeom>
        </p:spPr>
      </p:pic>
      <p:sp>
        <p:nvSpPr>
          <p:cNvPr id="20" name="object 51"/>
          <p:cNvSpPr txBox="1"/>
          <p:nvPr/>
        </p:nvSpPr>
        <p:spPr>
          <a:xfrm>
            <a:off x="1737949" y="323739"/>
            <a:ext cx="7875951" cy="538609"/>
          </a:xfrm>
          <a:prstGeom prst="rect">
            <a:avLst/>
          </a:prstGeom>
        </p:spPr>
        <p:txBody>
          <a:bodyPr vert="horz" wrap="square" lIns="0" tIns="0" rIns="0" bIns="0" rtlCol="0">
            <a:spAutoFit/>
          </a:bodyPr>
          <a:lstStyle/>
          <a:p>
            <a:pPr marL="12700">
              <a:lnSpc>
                <a:spcPts val="2080"/>
              </a:lnSpc>
            </a:pPr>
            <a:r>
              <a:rPr lang="ru-RU" b="1" dirty="0">
                <a:solidFill>
                  <a:srgbClr val="A01871"/>
                </a:solidFill>
                <a:latin typeface="Arial Narrow" panose="020B0606020202030204" pitchFamily="34" charset="0"/>
                <a:cs typeface="Arial" panose="020B0604020202020204" pitchFamily="34" charset="0"/>
              </a:rPr>
              <a:t>Аналитическое </a:t>
            </a:r>
            <a:r>
              <a:rPr lang="ru-RU" b="1" dirty="0" smtClean="0">
                <a:solidFill>
                  <a:srgbClr val="A01871"/>
                </a:solidFill>
                <a:latin typeface="Arial Narrow" panose="020B0606020202030204" pitchFamily="34" charset="0"/>
                <a:cs typeface="Arial" panose="020B0604020202020204" pitchFamily="34" charset="0"/>
              </a:rPr>
              <a:t>исследование «</a:t>
            </a:r>
            <a:r>
              <a:rPr lang="ru-RU" b="1" dirty="0">
                <a:solidFill>
                  <a:srgbClr val="A01871"/>
                </a:solidFill>
                <a:latin typeface="Arial Narrow" panose="020B0606020202030204" pitchFamily="34" charset="0"/>
                <a:cs typeface="Arial" panose="020B0604020202020204" pitchFamily="34" charset="0"/>
              </a:rPr>
              <a:t>Тарифы на жилищные услуги для населения по регионам РФ в 2020-2024 годах: темпы роста, индексация, динамика»</a:t>
            </a:r>
          </a:p>
        </p:txBody>
      </p:sp>
      <p:pic>
        <p:nvPicPr>
          <p:cNvPr id="5" name="Рисунок 4"/>
          <p:cNvPicPr>
            <a:picLocks noChangeAspect="1"/>
          </p:cNvPicPr>
          <p:nvPr/>
        </p:nvPicPr>
        <p:blipFill>
          <a:blip r:embed="rId9"/>
          <a:stretch>
            <a:fillRect/>
          </a:stretch>
        </p:blipFill>
        <p:spPr>
          <a:xfrm>
            <a:off x="9832173" y="6965587"/>
            <a:ext cx="476641" cy="549042"/>
          </a:xfrm>
          <a:prstGeom prst="rect">
            <a:avLst/>
          </a:prstGeom>
        </p:spPr>
      </p:pic>
      <p:pic>
        <p:nvPicPr>
          <p:cNvPr id="2" name="Рисунок 1"/>
          <p:cNvPicPr>
            <a:picLocks noChangeAspect="1"/>
          </p:cNvPicPr>
          <p:nvPr/>
        </p:nvPicPr>
        <p:blipFill>
          <a:blip r:embed="rId10"/>
          <a:stretch>
            <a:fillRect/>
          </a:stretch>
        </p:blipFill>
        <p:spPr>
          <a:xfrm>
            <a:off x="457200" y="1591584"/>
            <a:ext cx="6996554" cy="4857438"/>
          </a:xfrm>
          <a:prstGeom prst="rect">
            <a:avLst/>
          </a:prstGeom>
        </p:spPr>
      </p:pic>
      <p:sp>
        <p:nvSpPr>
          <p:cNvPr id="6" name="TextBox 5"/>
          <p:cNvSpPr txBox="1"/>
          <p:nvPr/>
        </p:nvSpPr>
        <p:spPr>
          <a:xfrm>
            <a:off x="7463141" y="2128303"/>
            <a:ext cx="2687111" cy="3416320"/>
          </a:xfrm>
          <a:prstGeom prst="rect">
            <a:avLst/>
          </a:prstGeom>
          <a:noFill/>
        </p:spPr>
        <p:txBody>
          <a:bodyPr wrap="square" rtlCol="0">
            <a:spAutoFit/>
          </a:bodyPr>
          <a:lstStyle/>
          <a:p>
            <a:r>
              <a:rPr lang="ru-RU" dirty="0" smtClean="0">
                <a:latin typeface="Arial Narrow" panose="020B0606020202030204" pitchFamily="34" charset="0"/>
              </a:rPr>
              <a:t>Для диаграммы были взяты средние данные по России.</a:t>
            </a:r>
          </a:p>
          <a:p>
            <a:r>
              <a:rPr lang="ru-RU" dirty="0" smtClean="0">
                <a:latin typeface="Arial Narrow" panose="020B0606020202030204" pitchFamily="34" charset="0"/>
              </a:rPr>
              <a:t>По </a:t>
            </a:r>
            <a:r>
              <a:rPr lang="ru-RU" dirty="0">
                <a:latin typeface="Arial Narrow" panose="020B0606020202030204" pitchFamily="34" charset="0"/>
              </a:rPr>
              <a:t>диаграмме видно, что по сравнению с 2020 в 2024 году </a:t>
            </a:r>
            <a:r>
              <a:rPr lang="ru-RU" u="sng" dirty="0">
                <a:latin typeface="Arial Narrow" panose="020B0606020202030204" pitchFamily="34" charset="0"/>
              </a:rPr>
              <a:t>выросла доля Капитального ремонта на </a:t>
            </a:r>
            <a:r>
              <a:rPr lang="ru-RU" b="1" u="sng" dirty="0">
                <a:latin typeface="Arial Narrow" panose="020B0606020202030204" pitchFamily="34" charset="0"/>
              </a:rPr>
              <a:t>4,62%</a:t>
            </a:r>
            <a:r>
              <a:rPr lang="ru-RU" u="sng" dirty="0">
                <a:latin typeface="Arial Narrow" panose="020B0606020202030204" pitchFamily="34" charset="0"/>
              </a:rPr>
              <a:t>. </a:t>
            </a:r>
            <a:r>
              <a:rPr lang="ru-RU" dirty="0" smtClean="0">
                <a:latin typeface="Arial Narrow" panose="020B0606020202030204" pitchFamily="34" charset="0"/>
              </a:rPr>
              <a:t>В </a:t>
            </a:r>
            <a:r>
              <a:rPr lang="ru-RU" dirty="0">
                <a:latin typeface="Arial Narrow" panose="020B0606020202030204" pitchFamily="34" charset="0"/>
              </a:rPr>
              <a:t>2024 средняя Стоимость Жилищных услуг по России составила </a:t>
            </a:r>
            <a:r>
              <a:rPr lang="ru-RU" b="1" dirty="0">
                <a:latin typeface="Arial Narrow" panose="020B0606020202030204" pitchFamily="34" charset="0"/>
              </a:rPr>
              <a:t>1252,04 рублей</a:t>
            </a:r>
            <a:r>
              <a:rPr lang="ru-RU" dirty="0">
                <a:latin typeface="Arial Narrow" panose="020B0606020202030204" pitchFamily="34" charset="0"/>
              </a:rPr>
              <a:t>, и это больше на 205,29 рублей чем в 2020.</a:t>
            </a:r>
          </a:p>
        </p:txBody>
      </p:sp>
    </p:spTree>
    <p:extLst>
      <p:ext uri="{BB962C8B-B14F-4D97-AF65-F5344CB8AC3E}">
        <p14:creationId xmlns:p14="http://schemas.microsoft.com/office/powerpoint/2010/main" val="2625272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stretch>
            <a:fillRect/>
          </a:stretch>
        </p:blipFill>
        <p:spPr>
          <a:xfrm>
            <a:off x="192746" y="2013655"/>
            <a:ext cx="6917924" cy="4087577"/>
          </a:xfrm>
          <a:prstGeom prst="rect">
            <a:avLst/>
          </a:prstGeom>
        </p:spPr>
      </p:pic>
      <p:sp>
        <p:nvSpPr>
          <p:cNvPr id="3" name="object 3"/>
          <p:cNvSpPr/>
          <p:nvPr/>
        </p:nvSpPr>
        <p:spPr>
          <a:xfrm>
            <a:off x="0" y="12"/>
            <a:ext cx="10692003" cy="305993"/>
          </a:xfrm>
          <a:prstGeom prst="rect">
            <a:avLst/>
          </a:prstGeom>
          <a:blipFill>
            <a:blip r:embed="rId3" cstate="print"/>
            <a:stretch>
              <a:fillRect/>
            </a:stretch>
          </a:blipFill>
        </p:spPr>
        <p:txBody>
          <a:bodyPr wrap="square" lIns="0" tIns="0" rIns="0" bIns="0" rtlCol="0"/>
          <a:lstStyle/>
          <a:p>
            <a:endParaRPr/>
          </a:p>
        </p:txBody>
      </p:sp>
      <p:sp>
        <p:nvSpPr>
          <p:cNvPr id="11" name="object 11"/>
          <p:cNvSpPr/>
          <p:nvPr/>
        </p:nvSpPr>
        <p:spPr>
          <a:xfrm>
            <a:off x="457200" y="6981825"/>
            <a:ext cx="9777730" cy="0"/>
          </a:xfrm>
          <a:custGeom>
            <a:avLst/>
            <a:gdLst/>
            <a:ahLst/>
            <a:cxnLst/>
            <a:rect l="l" t="t" r="r" b="b"/>
            <a:pathLst>
              <a:path w="9777730">
                <a:moveTo>
                  <a:pt x="0" y="0"/>
                </a:moveTo>
                <a:lnTo>
                  <a:pt x="9777603" y="0"/>
                </a:lnTo>
              </a:path>
            </a:pathLst>
          </a:custGeom>
          <a:ln w="63500">
            <a:solidFill>
              <a:srgbClr val="D1D3D4"/>
            </a:solidFill>
          </a:ln>
        </p:spPr>
        <p:txBody>
          <a:bodyPr wrap="square" lIns="0" tIns="0" rIns="0" bIns="0" rtlCol="0"/>
          <a:lstStyle/>
          <a:p>
            <a:endParaRPr/>
          </a:p>
        </p:txBody>
      </p:sp>
      <p:sp>
        <p:nvSpPr>
          <p:cNvPr id="37" name="object 37"/>
          <p:cNvSpPr/>
          <p:nvPr/>
        </p:nvSpPr>
        <p:spPr>
          <a:xfrm>
            <a:off x="5216035"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39" name="object 39"/>
          <p:cNvSpPr/>
          <p:nvPr/>
        </p:nvSpPr>
        <p:spPr>
          <a:xfrm>
            <a:off x="5303957"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45" name="object 45"/>
          <p:cNvSpPr/>
          <p:nvPr/>
        </p:nvSpPr>
        <p:spPr>
          <a:xfrm>
            <a:off x="8190206"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7" name="object 47"/>
          <p:cNvSpPr/>
          <p:nvPr/>
        </p:nvSpPr>
        <p:spPr>
          <a:xfrm>
            <a:off x="8336857"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9" name="object 49"/>
          <p:cNvSpPr/>
          <p:nvPr/>
        </p:nvSpPr>
        <p:spPr>
          <a:xfrm>
            <a:off x="10054803" y="532810"/>
            <a:ext cx="360045" cy="360045"/>
          </a:xfrm>
          <a:custGeom>
            <a:avLst/>
            <a:gdLst/>
            <a:ahLst/>
            <a:cxnLst/>
            <a:rect l="l" t="t" r="r" b="b"/>
            <a:pathLst>
              <a:path w="360045" h="360044">
                <a:moveTo>
                  <a:pt x="179997" y="0"/>
                </a:moveTo>
                <a:lnTo>
                  <a:pt x="132144" y="6429"/>
                </a:lnTo>
                <a:lnTo>
                  <a:pt x="89146" y="24573"/>
                </a:lnTo>
                <a:lnTo>
                  <a:pt x="52717" y="52717"/>
                </a:lnTo>
                <a:lnTo>
                  <a:pt x="24573" y="89146"/>
                </a:lnTo>
                <a:lnTo>
                  <a:pt x="6429" y="132144"/>
                </a:lnTo>
                <a:lnTo>
                  <a:pt x="0" y="179997"/>
                </a:lnTo>
                <a:lnTo>
                  <a:pt x="6429" y="227845"/>
                </a:lnTo>
                <a:lnTo>
                  <a:pt x="24573" y="270842"/>
                </a:lnTo>
                <a:lnTo>
                  <a:pt x="52717" y="307271"/>
                </a:lnTo>
                <a:lnTo>
                  <a:pt x="89146" y="335417"/>
                </a:lnTo>
                <a:lnTo>
                  <a:pt x="132144" y="353564"/>
                </a:lnTo>
                <a:lnTo>
                  <a:pt x="179997" y="359994"/>
                </a:lnTo>
                <a:lnTo>
                  <a:pt x="227849" y="353564"/>
                </a:lnTo>
                <a:lnTo>
                  <a:pt x="270847" y="335417"/>
                </a:lnTo>
                <a:lnTo>
                  <a:pt x="307276" y="307271"/>
                </a:lnTo>
                <a:lnTo>
                  <a:pt x="335420" y="270842"/>
                </a:lnTo>
                <a:lnTo>
                  <a:pt x="353564" y="227845"/>
                </a:lnTo>
                <a:lnTo>
                  <a:pt x="359994" y="179997"/>
                </a:lnTo>
                <a:lnTo>
                  <a:pt x="353564" y="132144"/>
                </a:lnTo>
                <a:lnTo>
                  <a:pt x="335420" y="89146"/>
                </a:lnTo>
                <a:lnTo>
                  <a:pt x="307276" y="52717"/>
                </a:lnTo>
                <a:lnTo>
                  <a:pt x="270847" y="24573"/>
                </a:lnTo>
                <a:lnTo>
                  <a:pt x="227849" y="6429"/>
                </a:lnTo>
                <a:lnTo>
                  <a:pt x="179997" y="0"/>
                </a:lnTo>
                <a:close/>
              </a:path>
            </a:pathLst>
          </a:custGeom>
          <a:solidFill>
            <a:srgbClr val="939598"/>
          </a:solidFill>
        </p:spPr>
        <p:txBody>
          <a:bodyPr wrap="square" lIns="0" tIns="0" rIns="0" bIns="0" rtlCol="0"/>
          <a:lstStyle/>
          <a:p>
            <a:endParaRPr/>
          </a:p>
        </p:txBody>
      </p:sp>
      <p:sp>
        <p:nvSpPr>
          <p:cNvPr id="50" name="object 50"/>
          <p:cNvSpPr txBox="1"/>
          <p:nvPr/>
        </p:nvSpPr>
        <p:spPr>
          <a:xfrm>
            <a:off x="10143714" y="569930"/>
            <a:ext cx="165100" cy="276999"/>
          </a:xfrm>
          <a:prstGeom prst="rect">
            <a:avLst/>
          </a:prstGeom>
        </p:spPr>
        <p:txBody>
          <a:bodyPr vert="horz" wrap="square" lIns="0" tIns="0" rIns="0" bIns="0" rtlCol="0">
            <a:spAutoFit/>
          </a:bodyPr>
          <a:lstStyle/>
          <a:p>
            <a:pPr marL="12700">
              <a:lnSpc>
                <a:spcPct val="100000"/>
              </a:lnSpc>
            </a:pPr>
            <a:r>
              <a:rPr lang="en-US" b="1" i="1" spc="45" dirty="0">
                <a:solidFill>
                  <a:srgbClr val="FFFFFF"/>
                </a:solidFill>
                <a:latin typeface="Trebuchet MS"/>
                <a:cs typeface="Trebuchet MS"/>
              </a:rPr>
              <a:t>4</a:t>
            </a:r>
            <a:endParaRPr sz="1800" dirty="0">
              <a:latin typeface="Trebuchet MS"/>
              <a:cs typeface="Trebuchet MS"/>
            </a:endParaRPr>
          </a:p>
        </p:txBody>
      </p:sp>
      <p:sp>
        <p:nvSpPr>
          <p:cNvPr id="52" name="object 51"/>
          <p:cNvSpPr txBox="1"/>
          <p:nvPr/>
        </p:nvSpPr>
        <p:spPr>
          <a:xfrm>
            <a:off x="192746" y="1149921"/>
            <a:ext cx="10042185" cy="269304"/>
          </a:xfrm>
          <a:prstGeom prst="rect">
            <a:avLst/>
          </a:prstGeom>
        </p:spPr>
        <p:txBody>
          <a:bodyPr vert="horz" wrap="square" lIns="0" tIns="0" rIns="0" bIns="0" rtlCol="0">
            <a:spAutoFit/>
          </a:bodyPr>
          <a:lstStyle/>
          <a:p>
            <a:pPr marL="12700" algn="ctr">
              <a:lnSpc>
                <a:spcPts val="2080"/>
              </a:lnSpc>
            </a:pPr>
            <a:r>
              <a:rPr lang="ru-RU" b="1" dirty="0">
                <a:solidFill>
                  <a:srgbClr val="A01871"/>
                </a:solidFill>
                <a:latin typeface="Arial Narrow" panose="020B0606020202030204" pitchFamily="34" charset="0"/>
                <a:cs typeface="Arial" panose="020B0604020202020204" pitchFamily="34" charset="0"/>
              </a:rPr>
              <a:t>Диаграмма № </a:t>
            </a:r>
            <a:r>
              <a:rPr lang="en-US" b="1" dirty="0" smtClean="0">
                <a:solidFill>
                  <a:srgbClr val="A01871"/>
                </a:solidFill>
                <a:latin typeface="Arial Narrow" panose="020B0606020202030204" pitchFamily="34" charset="0"/>
                <a:cs typeface="Arial" panose="020B0604020202020204" pitchFamily="34" charset="0"/>
              </a:rPr>
              <a:t>2 </a:t>
            </a:r>
            <a:r>
              <a:rPr lang="ru-RU" b="1" dirty="0" smtClean="0">
                <a:solidFill>
                  <a:srgbClr val="A01871"/>
                </a:solidFill>
                <a:latin typeface="Arial Narrow" panose="020B0606020202030204" pitchFamily="34" charset="0"/>
                <a:cs typeface="Arial" panose="020B0604020202020204" pitchFamily="34" charset="0"/>
              </a:rPr>
              <a:t>Сравнение </a:t>
            </a:r>
            <a:r>
              <a:rPr lang="ru-RU" b="1" dirty="0">
                <a:solidFill>
                  <a:srgbClr val="A01871"/>
                </a:solidFill>
                <a:latin typeface="Arial Narrow" panose="020B0606020202030204" pitchFamily="34" charset="0"/>
                <a:cs typeface="Arial" panose="020B0604020202020204" pitchFamily="34" charset="0"/>
              </a:rPr>
              <a:t>темпов роста Капитального ремонта и Содержания и ремонта с 2020 по </a:t>
            </a:r>
            <a:r>
              <a:rPr lang="en-US" b="1" dirty="0" smtClean="0">
                <a:solidFill>
                  <a:srgbClr val="A01871"/>
                </a:solidFill>
                <a:latin typeface="Arial Narrow" panose="020B0606020202030204" pitchFamily="34" charset="0"/>
                <a:cs typeface="Arial" panose="020B0604020202020204" pitchFamily="34" charset="0"/>
              </a:rPr>
              <a:t>20</a:t>
            </a:r>
            <a:r>
              <a:rPr lang="ru-RU" b="1" dirty="0" smtClean="0">
                <a:solidFill>
                  <a:srgbClr val="A01871"/>
                </a:solidFill>
                <a:latin typeface="Arial Narrow" panose="020B0606020202030204" pitchFamily="34" charset="0"/>
                <a:cs typeface="Arial" panose="020B0604020202020204" pitchFamily="34" charset="0"/>
              </a:rPr>
              <a:t>24</a:t>
            </a:r>
            <a:r>
              <a:rPr lang="en-US" b="1" dirty="0" smtClean="0">
                <a:solidFill>
                  <a:srgbClr val="A01871"/>
                </a:solidFill>
                <a:latin typeface="Arial Narrow" panose="020B0606020202030204" pitchFamily="34" charset="0"/>
                <a:cs typeface="Arial" panose="020B0604020202020204" pitchFamily="34" charset="0"/>
              </a:rPr>
              <a:t>г</a:t>
            </a:r>
            <a:r>
              <a:rPr lang="ru-RU" b="1" dirty="0" smtClean="0">
                <a:solidFill>
                  <a:srgbClr val="A01871"/>
                </a:solidFill>
                <a:latin typeface="Arial Narrow" panose="020B0606020202030204" pitchFamily="34" charset="0"/>
                <a:cs typeface="Arial" panose="020B0604020202020204" pitchFamily="34" charset="0"/>
              </a:rPr>
              <a:t>.</a:t>
            </a:r>
            <a:endParaRPr lang="ru-RU" b="1" dirty="0" smtClean="0">
              <a:solidFill>
                <a:srgbClr val="A01871"/>
              </a:solidFill>
              <a:latin typeface="Arial Narrow" panose="020B0606020202030204" pitchFamily="34" charset="0"/>
              <a:cs typeface="Arial" panose="020B0604020202020204" pitchFamily="34" charset="0"/>
            </a:endParaRPr>
          </a:p>
        </p:txBody>
      </p:sp>
      <p:sp>
        <p:nvSpPr>
          <p:cNvPr id="12" name="Прямоугольник 11"/>
          <p:cNvSpPr/>
          <p:nvPr/>
        </p:nvSpPr>
        <p:spPr>
          <a:xfrm>
            <a:off x="333776" y="7040053"/>
            <a:ext cx="9708918" cy="400110"/>
          </a:xfrm>
          <a:prstGeom prst="rect">
            <a:avLst/>
          </a:prstGeom>
        </p:spPr>
        <p:txBody>
          <a:bodyPr wrap="square">
            <a:spAutoFit/>
          </a:bodyPr>
          <a:lstStyle/>
          <a:p>
            <a:r>
              <a:rPr lang="ru-RU" sz="1000" b="1" dirty="0" smtClean="0"/>
              <a:t>Ассоциация АКОН, 117105</a:t>
            </a:r>
            <a:r>
              <a:rPr lang="ru-RU" sz="1000" b="1" dirty="0"/>
              <a:t>, г. Москва, ул. </a:t>
            </a:r>
            <a:r>
              <a:rPr lang="ru-RU" sz="1000" b="1" dirty="0" err="1"/>
              <a:t>Нагатинская</a:t>
            </a:r>
            <a:r>
              <a:rPr lang="ru-RU" sz="1000" b="1" dirty="0"/>
              <a:t>, д. 3А, стр. 2, этаж </a:t>
            </a:r>
            <a:r>
              <a:rPr lang="ru-RU" sz="1000" b="1" dirty="0" smtClean="0"/>
              <a:t>3; Сайт: </a:t>
            </a:r>
            <a:r>
              <a:rPr lang="en-US" sz="1000" b="1" dirty="0" smtClean="0">
                <a:hlinkClick r:id="rId4"/>
              </a:rPr>
              <a:t>www.acon.pro</a:t>
            </a:r>
            <a:r>
              <a:rPr lang="ru-RU" sz="1000" b="1" dirty="0" smtClean="0"/>
              <a:t>  Почта: </a:t>
            </a:r>
            <a:r>
              <a:rPr lang="en-US" sz="1000" b="1" dirty="0" smtClean="0">
                <a:hlinkClick r:id="rId5"/>
              </a:rPr>
              <a:t>chulochnikov@acon.pro</a:t>
            </a:r>
            <a:r>
              <a:rPr lang="ru-RU" sz="1000" b="1" dirty="0" smtClean="0"/>
              <a:t>; </a:t>
            </a:r>
          </a:p>
          <a:p>
            <a:r>
              <a:rPr lang="en-US" sz="1000" b="1" dirty="0" smtClean="0">
                <a:hlinkClick r:id="rId6"/>
              </a:rPr>
              <a:t>https://vk.com/nikita_chulochnikov</a:t>
            </a:r>
            <a:r>
              <a:rPr lang="ru-RU" sz="1000" b="1" dirty="0" smtClean="0"/>
              <a:t> (ВК)</a:t>
            </a:r>
            <a:r>
              <a:rPr lang="en-US" sz="1000" b="1" dirty="0" smtClean="0"/>
              <a:t> </a:t>
            </a:r>
            <a:r>
              <a:rPr lang="en-US" sz="1000" b="1" dirty="0" smtClean="0">
                <a:cs typeface="Trebuchet MS"/>
                <a:hlinkClick r:id="rId7"/>
              </a:rPr>
              <a:t>https://t.me/NikitaChulochnikov</a:t>
            </a:r>
            <a:r>
              <a:rPr lang="ru-RU" sz="1000" b="1" dirty="0" smtClean="0">
                <a:cs typeface="Trebuchet MS"/>
              </a:rPr>
              <a:t>  </a:t>
            </a:r>
            <a:r>
              <a:rPr lang="en-US" sz="1000" b="1" dirty="0" smtClean="0">
                <a:cs typeface="Trebuchet MS"/>
              </a:rPr>
              <a:t>(</a:t>
            </a:r>
            <a:r>
              <a:rPr lang="ru-RU" sz="1000" b="1" dirty="0" err="1" smtClean="0">
                <a:cs typeface="Trebuchet MS"/>
              </a:rPr>
              <a:t>Телеграм</a:t>
            </a:r>
            <a:r>
              <a:rPr lang="en-US" sz="1000" b="1" dirty="0" smtClean="0">
                <a:cs typeface="Trebuchet MS"/>
              </a:rPr>
              <a:t>)</a:t>
            </a:r>
            <a:r>
              <a:rPr lang="ru-RU" sz="1000" b="1" dirty="0" smtClean="0">
                <a:cs typeface="Trebuchet MS"/>
              </a:rPr>
              <a:t> </a:t>
            </a:r>
            <a:r>
              <a:rPr lang="ru-RU" sz="1000" b="1" dirty="0" smtClean="0"/>
              <a:t> Экспертная группа Ассоциации АКОН в </a:t>
            </a:r>
            <a:r>
              <a:rPr lang="ru-RU" sz="1000" b="1" dirty="0" err="1" smtClean="0"/>
              <a:t>Телеграм</a:t>
            </a:r>
            <a:r>
              <a:rPr lang="ru-RU" sz="1000" b="1" dirty="0" smtClean="0"/>
              <a:t> </a:t>
            </a:r>
            <a:r>
              <a:rPr lang="ru-RU" sz="1000" b="1" u="sng" dirty="0" smtClean="0">
                <a:hlinkClick r:id="rId8"/>
              </a:rPr>
              <a:t>https://t.me/+Io3GJMU5Q4phYTA6</a:t>
            </a:r>
            <a:endParaRPr lang="ru-RU" sz="1000" b="1" dirty="0"/>
          </a:p>
        </p:txBody>
      </p:sp>
      <p:pic>
        <p:nvPicPr>
          <p:cNvPr id="4" name="Рисунок 3"/>
          <p:cNvPicPr>
            <a:picLocks noChangeAspect="1"/>
          </p:cNvPicPr>
          <p:nvPr/>
        </p:nvPicPr>
        <p:blipFill>
          <a:blip r:embed="rId9"/>
          <a:stretch>
            <a:fillRect/>
          </a:stretch>
        </p:blipFill>
        <p:spPr>
          <a:xfrm>
            <a:off x="192746" y="279271"/>
            <a:ext cx="1352457" cy="795563"/>
          </a:xfrm>
          <a:prstGeom prst="rect">
            <a:avLst/>
          </a:prstGeom>
        </p:spPr>
      </p:pic>
      <p:sp>
        <p:nvSpPr>
          <p:cNvPr id="20" name="object 51"/>
          <p:cNvSpPr txBox="1"/>
          <p:nvPr/>
        </p:nvSpPr>
        <p:spPr>
          <a:xfrm>
            <a:off x="1737949" y="323739"/>
            <a:ext cx="7875951" cy="538609"/>
          </a:xfrm>
          <a:prstGeom prst="rect">
            <a:avLst/>
          </a:prstGeom>
        </p:spPr>
        <p:txBody>
          <a:bodyPr vert="horz" wrap="square" lIns="0" tIns="0" rIns="0" bIns="0" rtlCol="0">
            <a:spAutoFit/>
          </a:bodyPr>
          <a:lstStyle/>
          <a:p>
            <a:pPr marL="12700">
              <a:lnSpc>
                <a:spcPts val="2080"/>
              </a:lnSpc>
            </a:pPr>
            <a:r>
              <a:rPr lang="ru-RU" b="1" dirty="0">
                <a:solidFill>
                  <a:srgbClr val="A01871"/>
                </a:solidFill>
                <a:latin typeface="Arial Narrow" panose="020B0606020202030204" pitchFamily="34" charset="0"/>
                <a:cs typeface="Arial" panose="020B0604020202020204" pitchFamily="34" charset="0"/>
              </a:rPr>
              <a:t>Аналитическое </a:t>
            </a:r>
            <a:r>
              <a:rPr lang="ru-RU" b="1" dirty="0" smtClean="0">
                <a:solidFill>
                  <a:srgbClr val="A01871"/>
                </a:solidFill>
                <a:latin typeface="Arial Narrow" panose="020B0606020202030204" pitchFamily="34" charset="0"/>
                <a:cs typeface="Arial" panose="020B0604020202020204" pitchFamily="34" charset="0"/>
              </a:rPr>
              <a:t>исследование «</a:t>
            </a:r>
            <a:r>
              <a:rPr lang="ru-RU" b="1" dirty="0">
                <a:solidFill>
                  <a:srgbClr val="A01871"/>
                </a:solidFill>
                <a:latin typeface="Arial Narrow" panose="020B0606020202030204" pitchFamily="34" charset="0"/>
                <a:cs typeface="Arial" panose="020B0604020202020204" pitchFamily="34" charset="0"/>
              </a:rPr>
              <a:t>Тарифы на жилищные услуги для населения по регионам РФ в 2020-2024 годах: темпы роста, индексация, динамика»</a:t>
            </a:r>
          </a:p>
        </p:txBody>
      </p:sp>
      <p:pic>
        <p:nvPicPr>
          <p:cNvPr id="5" name="Рисунок 4"/>
          <p:cNvPicPr>
            <a:picLocks noChangeAspect="1"/>
          </p:cNvPicPr>
          <p:nvPr/>
        </p:nvPicPr>
        <p:blipFill>
          <a:blip r:embed="rId10"/>
          <a:stretch>
            <a:fillRect/>
          </a:stretch>
        </p:blipFill>
        <p:spPr>
          <a:xfrm>
            <a:off x="9832173" y="6965587"/>
            <a:ext cx="476641" cy="549042"/>
          </a:xfrm>
          <a:prstGeom prst="rect">
            <a:avLst/>
          </a:prstGeom>
        </p:spPr>
      </p:pic>
      <p:sp>
        <p:nvSpPr>
          <p:cNvPr id="7" name="TextBox 6"/>
          <p:cNvSpPr txBox="1"/>
          <p:nvPr/>
        </p:nvSpPr>
        <p:spPr>
          <a:xfrm>
            <a:off x="6470638" y="1402749"/>
            <a:ext cx="3944209" cy="5355312"/>
          </a:xfrm>
          <a:prstGeom prst="rect">
            <a:avLst/>
          </a:prstGeom>
          <a:noFill/>
        </p:spPr>
        <p:txBody>
          <a:bodyPr wrap="square" rtlCol="0">
            <a:spAutoFit/>
          </a:bodyPr>
          <a:lstStyle/>
          <a:p>
            <a:r>
              <a:rPr lang="ru-RU" dirty="0">
                <a:latin typeface="Arial Narrow" panose="020B0606020202030204" pitchFamily="34" charset="0"/>
              </a:rPr>
              <a:t>Для диаграммы были взяты средние темпы роста по России и Максимальные темпы роста в 1 из 85 регионов</a:t>
            </a:r>
            <a:r>
              <a:rPr lang="ru-RU" dirty="0" smtClean="0">
                <a:latin typeface="Arial Narrow" panose="020B0606020202030204" pitchFamily="34" charset="0"/>
              </a:rPr>
              <a:t>. По </a:t>
            </a:r>
            <a:r>
              <a:rPr lang="ru-RU" dirty="0">
                <a:latin typeface="Arial Narrow" panose="020B0606020202030204" pitchFamily="34" charset="0"/>
              </a:rPr>
              <a:t>диаграмме видно, что </a:t>
            </a:r>
            <a:r>
              <a:rPr lang="ru-RU" u="sng" dirty="0">
                <a:latin typeface="Arial Narrow" panose="020B0606020202030204" pitchFamily="34" charset="0"/>
              </a:rPr>
              <a:t>средний темп роста Капитального ремонта составляет </a:t>
            </a:r>
            <a:r>
              <a:rPr lang="ru-RU" b="1" u="sng" dirty="0">
                <a:latin typeface="Arial Narrow" panose="020B0606020202030204" pitchFamily="34" charset="0"/>
              </a:rPr>
              <a:t>38,90%</a:t>
            </a:r>
            <a:r>
              <a:rPr lang="ru-RU" u="sng" dirty="0">
                <a:latin typeface="Arial Narrow" panose="020B0606020202030204" pitchFamily="34" charset="0"/>
              </a:rPr>
              <a:t>, а также он больше среднего темпа роста Содержания и ремонта на 24,07%. </a:t>
            </a:r>
            <a:r>
              <a:rPr lang="ru-RU" dirty="0">
                <a:latin typeface="Arial Narrow" panose="020B0606020202030204" pitchFamily="34" charset="0"/>
              </a:rPr>
              <a:t>Максимальный темп роста Содержания и ремонта составляет </a:t>
            </a:r>
            <a:r>
              <a:rPr lang="ru-RU" b="1" dirty="0">
                <a:latin typeface="Arial Narrow" panose="020B0606020202030204" pitchFamily="34" charset="0"/>
              </a:rPr>
              <a:t>52,77</a:t>
            </a:r>
            <a:r>
              <a:rPr lang="ru-RU" dirty="0">
                <a:latin typeface="Arial Narrow" panose="020B0606020202030204" pitchFamily="34" charset="0"/>
              </a:rPr>
              <a:t>% в Курской </a:t>
            </a:r>
            <a:r>
              <a:rPr lang="ru-RU" dirty="0" smtClean="0">
                <a:latin typeface="Arial Narrow" panose="020B0606020202030204" pitchFamily="34" charset="0"/>
              </a:rPr>
              <a:t>области. </a:t>
            </a:r>
            <a:r>
              <a:rPr lang="ru-RU" dirty="0">
                <a:latin typeface="Arial Narrow" panose="020B0606020202030204" pitchFamily="34" charset="0"/>
              </a:rPr>
              <a:t>что на </a:t>
            </a:r>
            <a:r>
              <a:rPr lang="en-US" dirty="0" smtClean="0">
                <a:latin typeface="Arial Narrow" panose="020B0606020202030204" pitchFamily="34" charset="0"/>
              </a:rPr>
              <a:t>66.32</a:t>
            </a:r>
            <a:r>
              <a:rPr lang="ru-RU" dirty="0" smtClean="0">
                <a:latin typeface="Arial Narrow" panose="020B0606020202030204" pitchFamily="34" charset="0"/>
              </a:rPr>
              <a:t>% </a:t>
            </a:r>
            <a:r>
              <a:rPr lang="ru-RU" dirty="0">
                <a:latin typeface="Arial Narrow" panose="020B0606020202030204" pitchFamily="34" charset="0"/>
              </a:rPr>
              <a:t>процента меньше чем максимальный темп роста Капитального ремонта в Севастополе. Разница между максимальным и средним темпами роста Содержания и ремонта составляет 36,46%. В свою очередь разница между Максимальным и средним темпами роста по Капитальному ремонту составляет </a:t>
            </a:r>
            <a:r>
              <a:rPr lang="ru-RU" b="1" dirty="0" smtClean="0">
                <a:latin typeface="Arial Narrow" panose="020B0606020202030204" pitchFamily="34" charset="0"/>
              </a:rPr>
              <a:t>80,19%</a:t>
            </a:r>
            <a:r>
              <a:rPr lang="ru-RU" dirty="0" smtClean="0">
                <a:latin typeface="Arial Narrow" panose="020B0606020202030204" pitchFamily="34" charset="0"/>
              </a:rPr>
              <a:t>. </a:t>
            </a:r>
            <a:endParaRPr lang="ru-RU" dirty="0">
              <a:latin typeface="Arial Narrow" panose="020B0606020202030204" pitchFamily="34" charset="0"/>
            </a:endParaRPr>
          </a:p>
        </p:txBody>
      </p:sp>
    </p:spTree>
    <p:extLst>
      <p:ext uri="{BB962C8B-B14F-4D97-AF65-F5344CB8AC3E}">
        <p14:creationId xmlns:p14="http://schemas.microsoft.com/office/powerpoint/2010/main" val="3664806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2"/>
            <a:ext cx="10692003" cy="305993"/>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457200" y="6981825"/>
            <a:ext cx="9777730" cy="0"/>
          </a:xfrm>
          <a:custGeom>
            <a:avLst/>
            <a:gdLst/>
            <a:ahLst/>
            <a:cxnLst/>
            <a:rect l="l" t="t" r="r" b="b"/>
            <a:pathLst>
              <a:path w="9777730">
                <a:moveTo>
                  <a:pt x="0" y="0"/>
                </a:moveTo>
                <a:lnTo>
                  <a:pt x="9777603" y="0"/>
                </a:lnTo>
              </a:path>
            </a:pathLst>
          </a:custGeom>
          <a:ln w="63500">
            <a:solidFill>
              <a:srgbClr val="D1D3D4"/>
            </a:solidFill>
          </a:ln>
        </p:spPr>
        <p:txBody>
          <a:bodyPr wrap="square" lIns="0" tIns="0" rIns="0" bIns="0" rtlCol="0"/>
          <a:lstStyle/>
          <a:p>
            <a:endParaRPr/>
          </a:p>
        </p:txBody>
      </p:sp>
      <p:sp>
        <p:nvSpPr>
          <p:cNvPr id="37" name="object 37"/>
          <p:cNvSpPr/>
          <p:nvPr/>
        </p:nvSpPr>
        <p:spPr>
          <a:xfrm>
            <a:off x="5216035"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39" name="object 39"/>
          <p:cNvSpPr/>
          <p:nvPr/>
        </p:nvSpPr>
        <p:spPr>
          <a:xfrm>
            <a:off x="5303957"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45" name="object 45"/>
          <p:cNvSpPr/>
          <p:nvPr/>
        </p:nvSpPr>
        <p:spPr>
          <a:xfrm>
            <a:off x="8190206"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7" name="object 47"/>
          <p:cNvSpPr/>
          <p:nvPr/>
        </p:nvSpPr>
        <p:spPr>
          <a:xfrm>
            <a:off x="8336857"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9" name="object 49"/>
          <p:cNvSpPr/>
          <p:nvPr/>
        </p:nvSpPr>
        <p:spPr>
          <a:xfrm>
            <a:off x="10054803" y="532810"/>
            <a:ext cx="360045" cy="360045"/>
          </a:xfrm>
          <a:custGeom>
            <a:avLst/>
            <a:gdLst/>
            <a:ahLst/>
            <a:cxnLst/>
            <a:rect l="l" t="t" r="r" b="b"/>
            <a:pathLst>
              <a:path w="360045" h="360044">
                <a:moveTo>
                  <a:pt x="179997" y="0"/>
                </a:moveTo>
                <a:lnTo>
                  <a:pt x="132144" y="6429"/>
                </a:lnTo>
                <a:lnTo>
                  <a:pt x="89146" y="24573"/>
                </a:lnTo>
                <a:lnTo>
                  <a:pt x="52717" y="52717"/>
                </a:lnTo>
                <a:lnTo>
                  <a:pt x="24573" y="89146"/>
                </a:lnTo>
                <a:lnTo>
                  <a:pt x="6429" y="132144"/>
                </a:lnTo>
                <a:lnTo>
                  <a:pt x="0" y="179997"/>
                </a:lnTo>
                <a:lnTo>
                  <a:pt x="6429" y="227845"/>
                </a:lnTo>
                <a:lnTo>
                  <a:pt x="24573" y="270842"/>
                </a:lnTo>
                <a:lnTo>
                  <a:pt x="52717" y="307271"/>
                </a:lnTo>
                <a:lnTo>
                  <a:pt x="89146" y="335417"/>
                </a:lnTo>
                <a:lnTo>
                  <a:pt x="132144" y="353564"/>
                </a:lnTo>
                <a:lnTo>
                  <a:pt x="179997" y="359994"/>
                </a:lnTo>
                <a:lnTo>
                  <a:pt x="227849" y="353564"/>
                </a:lnTo>
                <a:lnTo>
                  <a:pt x="270847" y="335417"/>
                </a:lnTo>
                <a:lnTo>
                  <a:pt x="307276" y="307271"/>
                </a:lnTo>
                <a:lnTo>
                  <a:pt x="335420" y="270842"/>
                </a:lnTo>
                <a:lnTo>
                  <a:pt x="353564" y="227845"/>
                </a:lnTo>
                <a:lnTo>
                  <a:pt x="359994" y="179997"/>
                </a:lnTo>
                <a:lnTo>
                  <a:pt x="353564" y="132144"/>
                </a:lnTo>
                <a:lnTo>
                  <a:pt x="335420" y="89146"/>
                </a:lnTo>
                <a:lnTo>
                  <a:pt x="307276" y="52717"/>
                </a:lnTo>
                <a:lnTo>
                  <a:pt x="270847" y="24573"/>
                </a:lnTo>
                <a:lnTo>
                  <a:pt x="227849" y="6429"/>
                </a:lnTo>
                <a:lnTo>
                  <a:pt x="179997" y="0"/>
                </a:lnTo>
                <a:close/>
              </a:path>
            </a:pathLst>
          </a:custGeom>
          <a:solidFill>
            <a:srgbClr val="939598"/>
          </a:solidFill>
        </p:spPr>
        <p:txBody>
          <a:bodyPr wrap="square" lIns="0" tIns="0" rIns="0" bIns="0" rtlCol="0"/>
          <a:lstStyle/>
          <a:p>
            <a:endParaRPr/>
          </a:p>
        </p:txBody>
      </p:sp>
      <p:sp>
        <p:nvSpPr>
          <p:cNvPr id="50" name="object 50"/>
          <p:cNvSpPr txBox="1"/>
          <p:nvPr/>
        </p:nvSpPr>
        <p:spPr>
          <a:xfrm>
            <a:off x="10143714" y="569930"/>
            <a:ext cx="165100" cy="276999"/>
          </a:xfrm>
          <a:prstGeom prst="rect">
            <a:avLst/>
          </a:prstGeom>
        </p:spPr>
        <p:txBody>
          <a:bodyPr vert="horz" wrap="square" lIns="0" tIns="0" rIns="0" bIns="0" rtlCol="0">
            <a:spAutoFit/>
          </a:bodyPr>
          <a:lstStyle/>
          <a:p>
            <a:pPr marL="12700">
              <a:lnSpc>
                <a:spcPct val="100000"/>
              </a:lnSpc>
            </a:pPr>
            <a:r>
              <a:rPr lang="en-US" b="1" i="1" spc="45" dirty="0">
                <a:solidFill>
                  <a:srgbClr val="FFFFFF"/>
                </a:solidFill>
                <a:latin typeface="Trebuchet MS"/>
                <a:cs typeface="Trebuchet MS"/>
              </a:rPr>
              <a:t>5</a:t>
            </a:r>
            <a:endParaRPr sz="1800" dirty="0">
              <a:latin typeface="Trebuchet MS"/>
              <a:cs typeface="Trebuchet MS"/>
            </a:endParaRPr>
          </a:p>
        </p:txBody>
      </p:sp>
      <p:sp>
        <p:nvSpPr>
          <p:cNvPr id="52" name="object 51"/>
          <p:cNvSpPr txBox="1"/>
          <p:nvPr/>
        </p:nvSpPr>
        <p:spPr>
          <a:xfrm>
            <a:off x="457201" y="1259969"/>
            <a:ext cx="9769064" cy="538609"/>
          </a:xfrm>
          <a:prstGeom prst="rect">
            <a:avLst/>
          </a:prstGeom>
        </p:spPr>
        <p:txBody>
          <a:bodyPr vert="horz" wrap="square" lIns="0" tIns="0" rIns="0" bIns="0" rtlCol="0">
            <a:spAutoFit/>
          </a:bodyPr>
          <a:lstStyle/>
          <a:p>
            <a:pPr marL="12700" algn="ctr">
              <a:lnSpc>
                <a:spcPts val="2080"/>
              </a:lnSpc>
            </a:pPr>
            <a:r>
              <a:rPr lang="ru-RU" b="1" dirty="0" smtClean="0">
                <a:solidFill>
                  <a:srgbClr val="A01871"/>
                </a:solidFill>
                <a:latin typeface="Arial Narrow" panose="020B0606020202030204" pitchFamily="34" charset="0"/>
                <a:cs typeface="Arial" panose="020B0604020202020204" pitchFamily="34" charset="0"/>
              </a:rPr>
              <a:t>Таблица</a:t>
            </a:r>
            <a:r>
              <a:rPr lang="en-US" b="1" dirty="0">
                <a:solidFill>
                  <a:srgbClr val="A01871"/>
                </a:solidFill>
                <a:latin typeface="Arial Narrow" panose="020B0606020202030204" pitchFamily="34" charset="0"/>
                <a:cs typeface="Arial" panose="020B0604020202020204" pitchFamily="34" charset="0"/>
              </a:rPr>
              <a:t> </a:t>
            </a:r>
            <a:r>
              <a:rPr lang="ru-RU" b="1" dirty="0" smtClean="0">
                <a:solidFill>
                  <a:srgbClr val="A01871"/>
                </a:solidFill>
                <a:latin typeface="Arial Narrow" panose="020B0606020202030204" pitchFamily="34" charset="0"/>
                <a:cs typeface="Arial" panose="020B0604020202020204" pitchFamily="34" charset="0"/>
              </a:rPr>
              <a:t>№</a:t>
            </a:r>
            <a:r>
              <a:rPr lang="ru-RU" b="1" dirty="0">
                <a:solidFill>
                  <a:srgbClr val="A01871"/>
                </a:solidFill>
                <a:latin typeface="Arial Narrow" panose="020B0606020202030204" pitchFamily="34" charset="0"/>
                <a:cs typeface="Arial" panose="020B0604020202020204" pitchFamily="34" charset="0"/>
              </a:rPr>
              <a:t>1 Топ 10 регионов по росту тарифа на Капитальный ремонт с 2020 по 2023 и с 2023 по 2024 (</a:t>
            </a:r>
            <a:r>
              <a:rPr lang="ru-RU" b="1" dirty="0" smtClean="0">
                <a:solidFill>
                  <a:srgbClr val="A01871"/>
                </a:solidFill>
                <a:latin typeface="Arial Narrow" panose="020B0606020202030204" pitchFamily="34" charset="0"/>
                <a:cs typeface="Arial" panose="020B0604020202020204" pitchFamily="34" charset="0"/>
              </a:rPr>
              <a:t>Таблица)</a:t>
            </a:r>
          </a:p>
        </p:txBody>
      </p:sp>
      <p:sp>
        <p:nvSpPr>
          <p:cNvPr id="12" name="Прямоугольник 11"/>
          <p:cNvSpPr/>
          <p:nvPr/>
        </p:nvSpPr>
        <p:spPr>
          <a:xfrm>
            <a:off x="333776" y="7040053"/>
            <a:ext cx="9708918" cy="400110"/>
          </a:xfrm>
          <a:prstGeom prst="rect">
            <a:avLst/>
          </a:prstGeom>
        </p:spPr>
        <p:txBody>
          <a:bodyPr wrap="square">
            <a:spAutoFit/>
          </a:bodyPr>
          <a:lstStyle/>
          <a:p>
            <a:r>
              <a:rPr lang="ru-RU" sz="1000" b="1" dirty="0" smtClean="0"/>
              <a:t>Ассоциация АКОН, 117105</a:t>
            </a:r>
            <a:r>
              <a:rPr lang="ru-RU" sz="1000" b="1" dirty="0"/>
              <a:t>, г. Москва, ул. </a:t>
            </a:r>
            <a:r>
              <a:rPr lang="ru-RU" sz="1000" b="1" dirty="0" err="1"/>
              <a:t>Нагатинская</a:t>
            </a:r>
            <a:r>
              <a:rPr lang="ru-RU" sz="1000" b="1" dirty="0"/>
              <a:t>, д. 3А, стр. 2, этаж </a:t>
            </a:r>
            <a:r>
              <a:rPr lang="ru-RU" sz="1000" b="1" dirty="0" smtClean="0"/>
              <a:t>3; Сайт: </a:t>
            </a:r>
            <a:r>
              <a:rPr lang="en-US" sz="1000" b="1" dirty="0" smtClean="0">
                <a:hlinkClick r:id="rId3"/>
              </a:rPr>
              <a:t>www.acon.pro</a:t>
            </a:r>
            <a:r>
              <a:rPr lang="ru-RU" sz="1000" b="1" dirty="0" smtClean="0"/>
              <a:t>  Почта: </a:t>
            </a:r>
            <a:r>
              <a:rPr lang="en-US" sz="1000" b="1" dirty="0" smtClean="0">
                <a:hlinkClick r:id="rId4"/>
              </a:rPr>
              <a:t>chulochnikov@acon.pro</a:t>
            </a:r>
            <a:r>
              <a:rPr lang="ru-RU" sz="1000" b="1" dirty="0" smtClean="0"/>
              <a:t>; </a:t>
            </a:r>
          </a:p>
          <a:p>
            <a:r>
              <a:rPr lang="en-US" sz="1000" b="1" dirty="0" smtClean="0">
                <a:hlinkClick r:id="rId5"/>
              </a:rPr>
              <a:t>https://vk.com/nikita_chulochnikov</a:t>
            </a:r>
            <a:r>
              <a:rPr lang="ru-RU" sz="1000" b="1" dirty="0" smtClean="0"/>
              <a:t> (ВК)</a:t>
            </a:r>
            <a:r>
              <a:rPr lang="en-US" sz="1000" b="1" dirty="0" smtClean="0"/>
              <a:t> </a:t>
            </a:r>
            <a:r>
              <a:rPr lang="en-US" sz="1000" b="1" dirty="0" smtClean="0">
                <a:cs typeface="Trebuchet MS"/>
                <a:hlinkClick r:id="rId6"/>
              </a:rPr>
              <a:t>https://t.me/NikitaChulochnikov</a:t>
            </a:r>
            <a:r>
              <a:rPr lang="ru-RU" sz="1000" b="1" dirty="0" smtClean="0">
                <a:cs typeface="Trebuchet MS"/>
              </a:rPr>
              <a:t>  </a:t>
            </a:r>
            <a:r>
              <a:rPr lang="en-US" sz="1000" b="1" dirty="0" smtClean="0">
                <a:cs typeface="Trebuchet MS"/>
              </a:rPr>
              <a:t>(</a:t>
            </a:r>
            <a:r>
              <a:rPr lang="ru-RU" sz="1000" b="1" dirty="0" err="1" smtClean="0">
                <a:cs typeface="Trebuchet MS"/>
              </a:rPr>
              <a:t>Телеграм</a:t>
            </a:r>
            <a:r>
              <a:rPr lang="en-US" sz="1000" b="1" dirty="0" smtClean="0">
                <a:cs typeface="Trebuchet MS"/>
              </a:rPr>
              <a:t>)</a:t>
            </a:r>
            <a:r>
              <a:rPr lang="ru-RU" sz="1000" b="1" dirty="0" smtClean="0">
                <a:cs typeface="Trebuchet MS"/>
              </a:rPr>
              <a:t> </a:t>
            </a:r>
            <a:r>
              <a:rPr lang="ru-RU" sz="1000" b="1" dirty="0" smtClean="0"/>
              <a:t> Экспертная группа Ассоциации АКОН в </a:t>
            </a:r>
            <a:r>
              <a:rPr lang="ru-RU" sz="1000" b="1" dirty="0" err="1" smtClean="0"/>
              <a:t>Телеграм</a:t>
            </a:r>
            <a:r>
              <a:rPr lang="ru-RU" sz="1000" b="1" dirty="0" smtClean="0"/>
              <a:t> </a:t>
            </a:r>
            <a:r>
              <a:rPr lang="ru-RU" sz="1000" b="1" u="sng" dirty="0" smtClean="0">
                <a:hlinkClick r:id="rId7"/>
              </a:rPr>
              <a:t>https://t.me/+Io3GJMU5Q4phYTA6</a:t>
            </a:r>
            <a:endParaRPr lang="ru-RU" sz="1000" b="1" dirty="0"/>
          </a:p>
        </p:txBody>
      </p:sp>
      <p:pic>
        <p:nvPicPr>
          <p:cNvPr id="4" name="Рисунок 3"/>
          <p:cNvPicPr>
            <a:picLocks noChangeAspect="1"/>
          </p:cNvPicPr>
          <p:nvPr/>
        </p:nvPicPr>
        <p:blipFill>
          <a:blip r:embed="rId8"/>
          <a:stretch>
            <a:fillRect/>
          </a:stretch>
        </p:blipFill>
        <p:spPr>
          <a:xfrm>
            <a:off x="192746" y="279271"/>
            <a:ext cx="1352457" cy="795563"/>
          </a:xfrm>
          <a:prstGeom prst="rect">
            <a:avLst/>
          </a:prstGeom>
        </p:spPr>
      </p:pic>
      <p:sp>
        <p:nvSpPr>
          <p:cNvPr id="20" name="object 51"/>
          <p:cNvSpPr txBox="1"/>
          <p:nvPr/>
        </p:nvSpPr>
        <p:spPr>
          <a:xfrm>
            <a:off x="1737949" y="323739"/>
            <a:ext cx="7875951" cy="538609"/>
          </a:xfrm>
          <a:prstGeom prst="rect">
            <a:avLst/>
          </a:prstGeom>
        </p:spPr>
        <p:txBody>
          <a:bodyPr vert="horz" wrap="square" lIns="0" tIns="0" rIns="0" bIns="0" rtlCol="0">
            <a:spAutoFit/>
          </a:bodyPr>
          <a:lstStyle/>
          <a:p>
            <a:pPr marL="12700">
              <a:lnSpc>
                <a:spcPts val="2080"/>
              </a:lnSpc>
            </a:pPr>
            <a:r>
              <a:rPr lang="ru-RU" b="1" dirty="0">
                <a:solidFill>
                  <a:srgbClr val="A01871"/>
                </a:solidFill>
                <a:latin typeface="Arial Narrow" panose="020B0606020202030204" pitchFamily="34" charset="0"/>
                <a:cs typeface="Arial" panose="020B0604020202020204" pitchFamily="34" charset="0"/>
              </a:rPr>
              <a:t>Аналитическое </a:t>
            </a:r>
            <a:r>
              <a:rPr lang="ru-RU" b="1" dirty="0" smtClean="0">
                <a:solidFill>
                  <a:srgbClr val="A01871"/>
                </a:solidFill>
                <a:latin typeface="Arial Narrow" panose="020B0606020202030204" pitchFamily="34" charset="0"/>
                <a:cs typeface="Arial" panose="020B0604020202020204" pitchFamily="34" charset="0"/>
              </a:rPr>
              <a:t>исследование «</a:t>
            </a:r>
            <a:r>
              <a:rPr lang="ru-RU" b="1" dirty="0">
                <a:solidFill>
                  <a:srgbClr val="A01871"/>
                </a:solidFill>
                <a:latin typeface="Arial Narrow" panose="020B0606020202030204" pitchFamily="34" charset="0"/>
                <a:cs typeface="Arial" panose="020B0604020202020204" pitchFamily="34" charset="0"/>
              </a:rPr>
              <a:t>Тарифы на жилищные услуги для населения по регионам РФ в 2020-2024 годах: темпы роста, индексация, динамика»</a:t>
            </a:r>
          </a:p>
        </p:txBody>
      </p:sp>
      <p:pic>
        <p:nvPicPr>
          <p:cNvPr id="5" name="Рисунок 4"/>
          <p:cNvPicPr>
            <a:picLocks noChangeAspect="1"/>
          </p:cNvPicPr>
          <p:nvPr/>
        </p:nvPicPr>
        <p:blipFill>
          <a:blip r:embed="rId9"/>
          <a:stretch>
            <a:fillRect/>
          </a:stretch>
        </p:blipFill>
        <p:spPr>
          <a:xfrm>
            <a:off x="9832173" y="6965587"/>
            <a:ext cx="476641" cy="549042"/>
          </a:xfrm>
          <a:prstGeom prst="rect">
            <a:avLst/>
          </a:prstGeom>
        </p:spPr>
      </p:pic>
      <p:pic>
        <p:nvPicPr>
          <p:cNvPr id="2" name="Рисунок 1"/>
          <p:cNvPicPr>
            <a:picLocks noChangeAspect="1"/>
          </p:cNvPicPr>
          <p:nvPr/>
        </p:nvPicPr>
        <p:blipFill>
          <a:blip r:embed="rId10"/>
          <a:stretch>
            <a:fillRect/>
          </a:stretch>
        </p:blipFill>
        <p:spPr>
          <a:xfrm>
            <a:off x="651563" y="1954991"/>
            <a:ext cx="9406233" cy="3960034"/>
          </a:xfrm>
          <a:prstGeom prst="rect">
            <a:avLst/>
          </a:prstGeom>
        </p:spPr>
      </p:pic>
    </p:spTree>
    <p:extLst>
      <p:ext uri="{BB962C8B-B14F-4D97-AF65-F5344CB8AC3E}">
        <p14:creationId xmlns:p14="http://schemas.microsoft.com/office/powerpoint/2010/main" val="388159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2"/>
            <a:ext cx="10692003" cy="305993"/>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457200" y="6981825"/>
            <a:ext cx="9777730" cy="0"/>
          </a:xfrm>
          <a:custGeom>
            <a:avLst/>
            <a:gdLst/>
            <a:ahLst/>
            <a:cxnLst/>
            <a:rect l="l" t="t" r="r" b="b"/>
            <a:pathLst>
              <a:path w="9777730">
                <a:moveTo>
                  <a:pt x="0" y="0"/>
                </a:moveTo>
                <a:lnTo>
                  <a:pt x="9777603" y="0"/>
                </a:lnTo>
              </a:path>
            </a:pathLst>
          </a:custGeom>
          <a:ln w="63500">
            <a:solidFill>
              <a:srgbClr val="D1D3D4"/>
            </a:solidFill>
          </a:ln>
        </p:spPr>
        <p:txBody>
          <a:bodyPr wrap="square" lIns="0" tIns="0" rIns="0" bIns="0" rtlCol="0"/>
          <a:lstStyle/>
          <a:p>
            <a:endParaRPr/>
          </a:p>
        </p:txBody>
      </p:sp>
      <p:sp>
        <p:nvSpPr>
          <p:cNvPr id="37" name="object 37"/>
          <p:cNvSpPr/>
          <p:nvPr/>
        </p:nvSpPr>
        <p:spPr>
          <a:xfrm>
            <a:off x="5216035"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39" name="object 39"/>
          <p:cNvSpPr/>
          <p:nvPr/>
        </p:nvSpPr>
        <p:spPr>
          <a:xfrm>
            <a:off x="5303957"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45" name="object 45"/>
          <p:cNvSpPr/>
          <p:nvPr/>
        </p:nvSpPr>
        <p:spPr>
          <a:xfrm>
            <a:off x="8190206"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7" name="object 47"/>
          <p:cNvSpPr/>
          <p:nvPr/>
        </p:nvSpPr>
        <p:spPr>
          <a:xfrm>
            <a:off x="8336857"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9" name="object 49"/>
          <p:cNvSpPr/>
          <p:nvPr/>
        </p:nvSpPr>
        <p:spPr>
          <a:xfrm>
            <a:off x="10054803" y="532810"/>
            <a:ext cx="360045" cy="360045"/>
          </a:xfrm>
          <a:custGeom>
            <a:avLst/>
            <a:gdLst/>
            <a:ahLst/>
            <a:cxnLst/>
            <a:rect l="l" t="t" r="r" b="b"/>
            <a:pathLst>
              <a:path w="360045" h="360044">
                <a:moveTo>
                  <a:pt x="179997" y="0"/>
                </a:moveTo>
                <a:lnTo>
                  <a:pt x="132144" y="6429"/>
                </a:lnTo>
                <a:lnTo>
                  <a:pt x="89146" y="24573"/>
                </a:lnTo>
                <a:lnTo>
                  <a:pt x="52717" y="52717"/>
                </a:lnTo>
                <a:lnTo>
                  <a:pt x="24573" y="89146"/>
                </a:lnTo>
                <a:lnTo>
                  <a:pt x="6429" y="132144"/>
                </a:lnTo>
                <a:lnTo>
                  <a:pt x="0" y="179997"/>
                </a:lnTo>
                <a:lnTo>
                  <a:pt x="6429" y="227845"/>
                </a:lnTo>
                <a:lnTo>
                  <a:pt x="24573" y="270842"/>
                </a:lnTo>
                <a:lnTo>
                  <a:pt x="52717" y="307271"/>
                </a:lnTo>
                <a:lnTo>
                  <a:pt x="89146" y="335417"/>
                </a:lnTo>
                <a:lnTo>
                  <a:pt x="132144" y="353564"/>
                </a:lnTo>
                <a:lnTo>
                  <a:pt x="179997" y="359994"/>
                </a:lnTo>
                <a:lnTo>
                  <a:pt x="227849" y="353564"/>
                </a:lnTo>
                <a:lnTo>
                  <a:pt x="270847" y="335417"/>
                </a:lnTo>
                <a:lnTo>
                  <a:pt x="307276" y="307271"/>
                </a:lnTo>
                <a:lnTo>
                  <a:pt x="335420" y="270842"/>
                </a:lnTo>
                <a:lnTo>
                  <a:pt x="353564" y="227845"/>
                </a:lnTo>
                <a:lnTo>
                  <a:pt x="359994" y="179997"/>
                </a:lnTo>
                <a:lnTo>
                  <a:pt x="353564" y="132144"/>
                </a:lnTo>
                <a:lnTo>
                  <a:pt x="335420" y="89146"/>
                </a:lnTo>
                <a:lnTo>
                  <a:pt x="307276" y="52717"/>
                </a:lnTo>
                <a:lnTo>
                  <a:pt x="270847" y="24573"/>
                </a:lnTo>
                <a:lnTo>
                  <a:pt x="227849" y="6429"/>
                </a:lnTo>
                <a:lnTo>
                  <a:pt x="179997" y="0"/>
                </a:lnTo>
                <a:close/>
              </a:path>
            </a:pathLst>
          </a:custGeom>
          <a:solidFill>
            <a:srgbClr val="939598"/>
          </a:solidFill>
        </p:spPr>
        <p:txBody>
          <a:bodyPr wrap="square" lIns="0" tIns="0" rIns="0" bIns="0" rtlCol="0"/>
          <a:lstStyle/>
          <a:p>
            <a:endParaRPr/>
          </a:p>
        </p:txBody>
      </p:sp>
      <p:sp>
        <p:nvSpPr>
          <p:cNvPr id="50" name="object 50"/>
          <p:cNvSpPr txBox="1"/>
          <p:nvPr/>
        </p:nvSpPr>
        <p:spPr>
          <a:xfrm>
            <a:off x="10143714" y="569930"/>
            <a:ext cx="165100" cy="276999"/>
          </a:xfrm>
          <a:prstGeom prst="rect">
            <a:avLst/>
          </a:prstGeom>
        </p:spPr>
        <p:txBody>
          <a:bodyPr vert="horz" wrap="square" lIns="0" tIns="0" rIns="0" bIns="0" rtlCol="0">
            <a:spAutoFit/>
          </a:bodyPr>
          <a:lstStyle/>
          <a:p>
            <a:pPr marL="12700">
              <a:lnSpc>
                <a:spcPct val="100000"/>
              </a:lnSpc>
            </a:pPr>
            <a:r>
              <a:rPr lang="ru-RU" b="1" i="1" spc="45" dirty="0">
                <a:solidFill>
                  <a:srgbClr val="FFFFFF"/>
                </a:solidFill>
                <a:latin typeface="Trebuchet MS"/>
                <a:cs typeface="Trebuchet MS"/>
              </a:rPr>
              <a:t>6</a:t>
            </a:r>
            <a:endParaRPr sz="1800" dirty="0">
              <a:latin typeface="Trebuchet MS"/>
              <a:cs typeface="Trebuchet MS"/>
            </a:endParaRPr>
          </a:p>
        </p:txBody>
      </p:sp>
      <p:sp>
        <p:nvSpPr>
          <p:cNvPr id="52" name="object 51"/>
          <p:cNvSpPr txBox="1"/>
          <p:nvPr/>
        </p:nvSpPr>
        <p:spPr>
          <a:xfrm>
            <a:off x="546100" y="1313573"/>
            <a:ext cx="9762713" cy="538609"/>
          </a:xfrm>
          <a:prstGeom prst="rect">
            <a:avLst/>
          </a:prstGeom>
        </p:spPr>
        <p:txBody>
          <a:bodyPr vert="horz" wrap="square" lIns="0" tIns="0" rIns="0" bIns="0" rtlCol="0">
            <a:spAutoFit/>
          </a:bodyPr>
          <a:lstStyle/>
          <a:p>
            <a:pPr marL="12700" algn="ctr">
              <a:lnSpc>
                <a:spcPts val="2080"/>
              </a:lnSpc>
            </a:pPr>
            <a:r>
              <a:rPr lang="ru-RU" b="1" dirty="0" smtClean="0">
                <a:solidFill>
                  <a:srgbClr val="A01871"/>
                </a:solidFill>
                <a:latin typeface="Arial Narrow" panose="020B0606020202030204" pitchFamily="34" charset="0"/>
                <a:cs typeface="Arial" panose="020B0604020202020204" pitchFamily="34" charset="0"/>
              </a:rPr>
              <a:t>Таблица</a:t>
            </a:r>
            <a:r>
              <a:rPr lang="en-US" b="1" dirty="0" smtClean="0">
                <a:solidFill>
                  <a:srgbClr val="A01871"/>
                </a:solidFill>
                <a:latin typeface="Arial Narrow" panose="020B0606020202030204" pitchFamily="34" charset="0"/>
                <a:cs typeface="Arial" panose="020B0604020202020204" pitchFamily="34" charset="0"/>
              </a:rPr>
              <a:t> </a:t>
            </a:r>
            <a:r>
              <a:rPr lang="ru-RU" b="1" dirty="0" smtClean="0">
                <a:solidFill>
                  <a:srgbClr val="A01871"/>
                </a:solidFill>
                <a:latin typeface="Arial Narrow" panose="020B0606020202030204" pitchFamily="34" charset="0"/>
                <a:cs typeface="Arial" panose="020B0604020202020204" pitchFamily="34" charset="0"/>
              </a:rPr>
              <a:t>№</a:t>
            </a:r>
            <a:r>
              <a:rPr lang="ru-RU" b="1" dirty="0">
                <a:solidFill>
                  <a:srgbClr val="A01871"/>
                </a:solidFill>
                <a:latin typeface="Arial Narrow" panose="020B0606020202030204" pitchFamily="34" charset="0"/>
                <a:cs typeface="Arial" panose="020B0604020202020204" pitchFamily="34" charset="0"/>
              </a:rPr>
              <a:t>1 Топ 10 регионов по росту тарифа на Капитальный ремонт с 2020 по 2023 и с 2023 по 2024  </a:t>
            </a:r>
            <a:r>
              <a:rPr lang="ru-RU" b="1" dirty="0" smtClean="0">
                <a:solidFill>
                  <a:srgbClr val="A01871"/>
                </a:solidFill>
                <a:latin typeface="Arial Narrow" panose="020B0606020202030204" pitchFamily="34" charset="0"/>
                <a:cs typeface="Arial" panose="020B0604020202020204" pitchFamily="34" charset="0"/>
              </a:rPr>
              <a:t>(Описание)</a:t>
            </a:r>
          </a:p>
        </p:txBody>
      </p:sp>
      <p:sp>
        <p:nvSpPr>
          <p:cNvPr id="12" name="Прямоугольник 11"/>
          <p:cNvSpPr/>
          <p:nvPr/>
        </p:nvSpPr>
        <p:spPr>
          <a:xfrm>
            <a:off x="333776" y="7040053"/>
            <a:ext cx="9708918" cy="400110"/>
          </a:xfrm>
          <a:prstGeom prst="rect">
            <a:avLst/>
          </a:prstGeom>
        </p:spPr>
        <p:txBody>
          <a:bodyPr wrap="square">
            <a:spAutoFit/>
          </a:bodyPr>
          <a:lstStyle/>
          <a:p>
            <a:r>
              <a:rPr lang="ru-RU" sz="1000" b="1" dirty="0" smtClean="0"/>
              <a:t>Ассоциация АКОН, 117105</a:t>
            </a:r>
            <a:r>
              <a:rPr lang="ru-RU" sz="1000" b="1" dirty="0"/>
              <a:t>, г. Москва, ул. </a:t>
            </a:r>
            <a:r>
              <a:rPr lang="ru-RU" sz="1000" b="1" dirty="0" err="1"/>
              <a:t>Нагатинская</a:t>
            </a:r>
            <a:r>
              <a:rPr lang="ru-RU" sz="1000" b="1" dirty="0"/>
              <a:t>, д. 3А, стр. 2, этаж </a:t>
            </a:r>
            <a:r>
              <a:rPr lang="ru-RU" sz="1000" b="1" dirty="0" smtClean="0"/>
              <a:t>3; Сайт: </a:t>
            </a:r>
            <a:r>
              <a:rPr lang="en-US" sz="1000" b="1" dirty="0" smtClean="0">
                <a:hlinkClick r:id="rId3"/>
              </a:rPr>
              <a:t>www.acon.pro</a:t>
            </a:r>
            <a:r>
              <a:rPr lang="ru-RU" sz="1000" b="1" dirty="0" smtClean="0"/>
              <a:t>  Почта: </a:t>
            </a:r>
            <a:r>
              <a:rPr lang="en-US" sz="1000" b="1" dirty="0" smtClean="0">
                <a:hlinkClick r:id="rId4"/>
              </a:rPr>
              <a:t>chulochnikov@acon.pro</a:t>
            </a:r>
            <a:r>
              <a:rPr lang="ru-RU" sz="1000" b="1" dirty="0" smtClean="0"/>
              <a:t>; </a:t>
            </a:r>
          </a:p>
          <a:p>
            <a:r>
              <a:rPr lang="en-US" sz="1000" b="1" dirty="0" smtClean="0">
                <a:hlinkClick r:id="rId5"/>
              </a:rPr>
              <a:t>https://vk.com/nikita_chulochnikov</a:t>
            </a:r>
            <a:r>
              <a:rPr lang="ru-RU" sz="1000" b="1" dirty="0" smtClean="0"/>
              <a:t> (ВК)</a:t>
            </a:r>
            <a:r>
              <a:rPr lang="en-US" sz="1000" b="1" dirty="0" smtClean="0"/>
              <a:t> </a:t>
            </a:r>
            <a:r>
              <a:rPr lang="en-US" sz="1000" b="1" dirty="0" smtClean="0">
                <a:cs typeface="Trebuchet MS"/>
                <a:hlinkClick r:id="rId6"/>
              </a:rPr>
              <a:t>https://t.me/NikitaChulochnikov</a:t>
            </a:r>
            <a:r>
              <a:rPr lang="ru-RU" sz="1000" b="1" dirty="0" smtClean="0">
                <a:cs typeface="Trebuchet MS"/>
              </a:rPr>
              <a:t>  </a:t>
            </a:r>
            <a:r>
              <a:rPr lang="en-US" sz="1000" b="1" dirty="0" smtClean="0">
                <a:cs typeface="Trebuchet MS"/>
              </a:rPr>
              <a:t>(</a:t>
            </a:r>
            <a:r>
              <a:rPr lang="ru-RU" sz="1000" b="1" dirty="0" err="1" smtClean="0">
                <a:cs typeface="Trebuchet MS"/>
              </a:rPr>
              <a:t>Телеграм</a:t>
            </a:r>
            <a:r>
              <a:rPr lang="en-US" sz="1000" b="1" dirty="0" smtClean="0">
                <a:cs typeface="Trebuchet MS"/>
              </a:rPr>
              <a:t>)</a:t>
            </a:r>
            <a:r>
              <a:rPr lang="ru-RU" sz="1000" b="1" dirty="0" smtClean="0">
                <a:cs typeface="Trebuchet MS"/>
              </a:rPr>
              <a:t> </a:t>
            </a:r>
            <a:r>
              <a:rPr lang="ru-RU" sz="1000" b="1" dirty="0" smtClean="0"/>
              <a:t> Экспертная группа Ассоциации АКОН в </a:t>
            </a:r>
            <a:r>
              <a:rPr lang="ru-RU" sz="1000" b="1" dirty="0" err="1" smtClean="0"/>
              <a:t>Телеграм</a:t>
            </a:r>
            <a:r>
              <a:rPr lang="ru-RU" sz="1000" b="1" dirty="0" smtClean="0"/>
              <a:t> </a:t>
            </a:r>
            <a:r>
              <a:rPr lang="ru-RU" sz="1000" b="1" u="sng" dirty="0" smtClean="0">
                <a:hlinkClick r:id="rId7"/>
              </a:rPr>
              <a:t>https://t.me/+Io3GJMU5Q4phYTA6</a:t>
            </a:r>
            <a:endParaRPr lang="ru-RU" sz="1000" b="1" dirty="0"/>
          </a:p>
        </p:txBody>
      </p:sp>
      <p:pic>
        <p:nvPicPr>
          <p:cNvPr id="4" name="Рисунок 3"/>
          <p:cNvPicPr>
            <a:picLocks noChangeAspect="1"/>
          </p:cNvPicPr>
          <p:nvPr/>
        </p:nvPicPr>
        <p:blipFill>
          <a:blip r:embed="rId8"/>
          <a:stretch>
            <a:fillRect/>
          </a:stretch>
        </p:blipFill>
        <p:spPr>
          <a:xfrm>
            <a:off x="192746" y="279271"/>
            <a:ext cx="1352457" cy="795563"/>
          </a:xfrm>
          <a:prstGeom prst="rect">
            <a:avLst/>
          </a:prstGeom>
        </p:spPr>
      </p:pic>
      <p:sp>
        <p:nvSpPr>
          <p:cNvPr id="20" name="object 51"/>
          <p:cNvSpPr txBox="1"/>
          <p:nvPr/>
        </p:nvSpPr>
        <p:spPr>
          <a:xfrm>
            <a:off x="1737949" y="323739"/>
            <a:ext cx="7875951" cy="538609"/>
          </a:xfrm>
          <a:prstGeom prst="rect">
            <a:avLst/>
          </a:prstGeom>
        </p:spPr>
        <p:txBody>
          <a:bodyPr vert="horz" wrap="square" lIns="0" tIns="0" rIns="0" bIns="0" rtlCol="0">
            <a:spAutoFit/>
          </a:bodyPr>
          <a:lstStyle/>
          <a:p>
            <a:pPr marL="12700">
              <a:lnSpc>
                <a:spcPts val="2080"/>
              </a:lnSpc>
            </a:pPr>
            <a:r>
              <a:rPr lang="ru-RU" b="1" dirty="0">
                <a:solidFill>
                  <a:srgbClr val="A01871"/>
                </a:solidFill>
                <a:latin typeface="Arial Narrow" panose="020B0606020202030204" pitchFamily="34" charset="0"/>
                <a:cs typeface="Arial" panose="020B0604020202020204" pitchFamily="34" charset="0"/>
              </a:rPr>
              <a:t>Аналитическое </a:t>
            </a:r>
            <a:r>
              <a:rPr lang="ru-RU" b="1" dirty="0" smtClean="0">
                <a:solidFill>
                  <a:srgbClr val="A01871"/>
                </a:solidFill>
                <a:latin typeface="Arial Narrow" panose="020B0606020202030204" pitchFamily="34" charset="0"/>
                <a:cs typeface="Arial" panose="020B0604020202020204" pitchFamily="34" charset="0"/>
              </a:rPr>
              <a:t>исследование «</a:t>
            </a:r>
            <a:r>
              <a:rPr lang="ru-RU" b="1" dirty="0">
                <a:solidFill>
                  <a:srgbClr val="A01871"/>
                </a:solidFill>
                <a:latin typeface="Arial Narrow" panose="020B0606020202030204" pitchFamily="34" charset="0"/>
                <a:cs typeface="Arial" panose="020B0604020202020204" pitchFamily="34" charset="0"/>
              </a:rPr>
              <a:t>Тарифы на жилищные услуги для населения по регионам РФ в 2020-2024 годах: темпы роста, индексация, динамика»</a:t>
            </a:r>
          </a:p>
        </p:txBody>
      </p:sp>
      <p:pic>
        <p:nvPicPr>
          <p:cNvPr id="5" name="Рисунок 4"/>
          <p:cNvPicPr>
            <a:picLocks noChangeAspect="1"/>
          </p:cNvPicPr>
          <p:nvPr/>
        </p:nvPicPr>
        <p:blipFill>
          <a:blip r:embed="rId9"/>
          <a:stretch>
            <a:fillRect/>
          </a:stretch>
        </p:blipFill>
        <p:spPr>
          <a:xfrm>
            <a:off x="9832173" y="6965587"/>
            <a:ext cx="476641" cy="549042"/>
          </a:xfrm>
          <a:prstGeom prst="rect">
            <a:avLst/>
          </a:prstGeom>
        </p:spPr>
      </p:pic>
      <p:sp>
        <p:nvSpPr>
          <p:cNvPr id="6" name="TextBox 5"/>
          <p:cNvSpPr txBox="1"/>
          <p:nvPr/>
        </p:nvSpPr>
        <p:spPr>
          <a:xfrm>
            <a:off x="7632700" y="1526117"/>
            <a:ext cx="2782148" cy="338554"/>
          </a:xfrm>
          <a:prstGeom prst="rect">
            <a:avLst/>
          </a:prstGeom>
          <a:noFill/>
        </p:spPr>
        <p:txBody>
          <a:bodyPr wrap="square" rtlCol="0">
            <a:spAutoFit/>
          </a:bodyPr>
          <a:lstStyle/>
          <a:p>
            <a:endParaRPr lang="ru-RU" sz="1600" dirty="0">
              <a:latin typeface="Arial Narrow" panose="020B0606020202030204" pitchFamily="34" charset="0"/>
            </a:endParaRPr>
          </a:p>
        </p:txBody>
      </p:sp>
      <p:sp>
        <p:nvSpPr>
          <p:cNvPr id="7" name="TextBox 6"/>
          <p:cNvSpPr txBox="1"/>
          <p:nvPr/>
        </p:nvSpPr>
        <p:spPr>
          <a:xfrm>
            <a:off x="386514" y="1987726"/>
            <a:ext cx="10088250" cy="4247317"/>
          </a:xfrm>
          <a:prstGeom prst="rect">
            <a:avLst/>
          </a:prstGeom>
          <a:noFill/>
        </p:spPr>
        <p:txBody>
          <a:bodyPr wrap="square" rtlCol="0">
            <a:spAutoFit/>
          </a:bodyPr>
          <a:lstStyle/>
          <a:p>
            <a:pPr marL="285750" indent="-285750">
              <a:buFont typeface="Arial" panose="020B0604020202020204" pitchFamily="34" charset="0"/>
              <a:buChar char="•"/>
            </a:pPr>
            <a:r>
              <a:rPr lang="ru-RU" b="1" dirty="0">
                <a:latin typeface="Arial Narrow" panose="020B0606020202030204" pitchFamily="34" charset="0"/>
              </a:rPr>
              <a:t>Максимальный темп роста </a:t>
            </a:r>
            <a:r>
              <a:rPr lang="ru-RU" dirty="0">
                <a:latin typeface="Arial Narrow" panose="020B0606020202030204" pitchFamily="34" charset="0"/>
              </a:rPr>
              <a:t>на Капремонт </a:t>
            </a:r>
            <a:r>
              <a:rPr lang="ru-RU" b="1" dirty="0">
                <a:latin typeface="Arial Narrow" panose="020B0606020202030204" pitchFamily="34" charset="0"/>
              </a:rPr>
              <a:t>на 2024 </a:t>
            </a:r>
            <a:r>
              <a:rPr lang="ru-RU" dirty="0">
                <a:latin typeface="Arial Narrow" panose="020B0606020202030204" pitchFamily="34" charset="0"/>
              </a:rPr>
              <a:t>составляет </a:t>
            </a:r>
            <a:r>
              <a:rPr lang="ru-RU" b="1" dirty="0">
                <a:latin typeface="Arial Narrow" panose="020B0606020202030204" pitchFamily="34" charset="0"/>
              </a:rPr>
              <a:t>50,38%</a:t>
            </a:r>
            <a:r>
              <a:rPr lang="ru-RU" dirty="0">
                <a:latin typeface="Arial Narrow" panose="020B0606020202030204" pitchFamily="34" charset="0"/>
              </a:rPr>
              <a:t> в Нижегородской области. </a:t>
            </a:r>
            <a:endParaRPr lang="en-US" dirty="0" smtClean="0">
              <a:latin typeface="Arial Narrow" panose="020B0606020202030204" pitchFamily="34" charset="0"/>
            </a:endParaRPr>
          </a:p>
          <a:p>
            <a:pPr marL="285750" indent="-285750">
              <a:buFont typeface="Arial" panose="020B0604020202020204" pitchFamily="34" charset="0"/>
              <a:buChar char="•"/>
            </a:pPr>
            <a:r>
              <a:rPr lang="ru-RU" b="1" dirty="0" smtClean="0">
                <a:latin typeface="Arial Narrow" panose="020B0606020202030204" pitchFamily="34" charset="0"/>
              </a:rPr>
              <a:t>Максимальный </a:t>
            </a:r>
            <a:r>
              <a:rPr lang="ru-RU" b="1" dirty="0">
                <a:latin typeface="Arial Narrow" panose="020B0606020202030204" pitchFamily="34" charset="0"/>
              </a:rPr>
              <a:t>темп роста с 2020 по 2023 </a:t>
            </a:r>
            <a:r>
              <a:rPr lang="ru-RU" dirty="0">
                <a:latin typeface="Arial Narrow" panose="020B0606020202030204" pitchFamily="34" charset="0"/>
              </a:rPr>
              <a:t>составляет </a:t>
            </a:r>
            <a:r>
              <a:rPr lang="ru-RU" b="1" dirty="0">
                <a:latin typeface="Arial Narrow" panose="020B0606020202030204" pitchFamily="34" charset="0"/>
              </a:rPr>
              <a:t>86,99</a:t>
            </a:r>
            <a:r>
              <a:rPr lang="ru-RU" dirty="0">
                <a:latin typeface="Arial Narrow" panose="020B0606020202030204" pitchFamily="34" charset="0"/>
              </a:rPr>
              <a:t>% в Республике Коми. </a:t>
            </a:r>
            <a:endParaRPr lang="en-US" dirty="0" smtClean="0">
              <a:latin typeface="Arial Narrow" panose="020B0606020202030204" pitchFamily="34" charset="0"/>
            </a:endParaRPr>
          </a:p>
          <a:p>
            <a:pPr marL="285750" indent="-285750">
              <a:buFont typeface="Arial" panose="020B0604020202020204" pitchFamily="34" charset="0"/>
              <a:buChar char="•"/>
            </a:pPr>
            <a:r>
              <a:rPr lang="ru-RU" b="1" dirty="0" smtClean="0">
                <a:latin typeface="Arial Narrow" panose="020B0606020202030204" pitchFamily="34" charset="0"/>
              </a:rPr>
              <a:t>Средний </a:t>
            </a:r>
            <a:r>
              <a:rPr lang="ru-RU" b="1" dirty="0">
                <a:latin typeface="Arial Narrow" panose="020B0606020202030204" pitchFamily="34" charset="0"/>
              </a:rPr>
              <a:t>темп роста на 2024 </a:t>
            </a:r>
            <a:r>
              <a:rPr lang="ru-RU" dirty="0">
                <a:latin typeface="Arial Narrow" panose="020B0606020202030204" pitchFamily="34" charset="0"/>
              </a:rPr>
              <a:t>год составляет 8,36%, в 33 регионах темп роста на 2024 год превышает средний. </a:t>
            </a:r>
            <a:endParaRPr lang="en-US" dirty="0" smtClean="0">
              <a:latin typeface="Arial Narrow" panose="020B0606020202030204" pitchFamily="34" charset="0"/>
            </a:endParaRPr>
          </a:p>
          <a:p>
            <a:pPr marL="285750" indent="-285750">
              <a:buFont typeface="Arial" panose="020B0604020202020204" pitchFamily="34" charset="0"/>
              <a:buChar char="•"/>
            </a:pPr>
            <a:r>
              <a:rPr lang="ru-RU" b="1" dirty="0" smtClean="0">
                <a:latin typeface="Arial Narrow" panose="020B0606020202030204" pitchFamily="34" charset="0"/>
              </a:rPr>
              <a:t>С </a:t>
            </a:r>
            <a:r>
              <a:rPr lang="ru-RU" b="1" dirty="0">
                <a:latin typeface="Arial Narrow" panose="020B0606020202030204" pitchFamily="34" charset="0"/>
              </a:rPr>
              <a:t>2020 по 2023 средний темп роста </a:t>
            </a:r>
            <a:r>
              <a:rPr lang="ru-RU" dirty="0">
                <a:latin typeface="Arial Narrow" panose="020B0606020202030204" pitchFamily="34" charset="0"/>
              </a:rPr>
              <a:t>составляет 28,15% и 31 регион превысил эту отметку. </a:t>
            </a:r>
            <a:endParaRPr lang="en-US" dirty="0" smtClean="0">
              <a:latin typeface="Arial Narrow" panose="020B0606020202030204" pitchFamily="34" charset="0"/>
            </a:endParaRPr>
          </a:p>
          <a:p>
            <a:pPr marL="285750" indent="-285750">
              <a:buFont typeface="Arial" panose="020B0604020202020204" pitchFamily="34" charset="0"/>
              <a:buChar char="•"/>
            </a:pPr>
            <a:r>
              <a:rPr lang="ru-RU" dirty="0" smtClean="0">
                <a:latin typeface="Arial Narrow" panose="020B0606020202030204" pitchFamily="34" charset="0"/>
              </a:rPr>
              <a:t>Можно </a:t>
            </a:r>
            <a:r>
              <a:rPr lang="ru-RU" dirty="0">
                <a:latin typeface="Arial Narrow" panose="020B0606020202030204" pitchFamily="34" charset="0"/>
              </a:rPr>
              <a:t>заметить, что в Севастополе и Новосибирской области сохраняется высокий темп роста тарифов, оба эти региона сохранили свои позиции, и даже встали на место выше в 2024 году. </a:t>
            </a:r>
            <a:endParaRPr lang="en-US" dirty="0" smtClean="0">
              <a:latin typeface="Arial Narrow" panose="020B0606020202030204" pitchFamily="34" charset="0"/>
            </a:endParaRPr>
          </a:p>
          <a:p>
            <a:pPr marL="285750" indent="-285750">
              <a:buFont typeface="Arial" panose="020B0604020202020204" pitchFamily="34" charset="0"/>
              <a:buChar char="•"/>
            </a:pPr>
            <a:r>
              <a:rPr lang="ru-RU" dirty="0" smtClean="0">
                <a:latin typeface="Arial Narrow" panose="020B0606020202030204" pitchFamily="34" charset="0"/>
              </a:rPr>
              <a:t>В </a:t>
            </a:r>
            <a:r>
              <a:rPr lang="ru-RU" dirty="0">
                <a:latin typeface="Arial Narrow" panose="020B0606020202030204" pitchFamily="34" charset="0"/>
              </a:rPr>
              <a:t>Калининградской области в 2024 году рост составил 28,99%, при этом С 2020 по 2023 год рост тарифа составил 0%, в Чеченской республике и в Ставропольском крае также с 2020 по 2023 0% </a:t>
            </a:r>
            <a:r>
              <a:rPr lang="ru-RU" dirty="0" smtClean="0">
                <a:latin typeface="Arial Narrow" panose="020B0606020202030204" pitchFamily="34" charset="0"/>
              </a:rPr>
              <a:t>роста. </a:t>
            </a:r>
            <a:endParaRPr lang="en-US" dirty="0" smtClean="0">
              <a:latin typeface="Arial Narrow" panose="020B0606020202030204" pitchFamily="34" charset="0"/>
            </a:endParaRPr>
          </a:p>
          <a:p>
            <a:pPr marL="285750" indent="-285750">
              <a:buFont typeface="Arial" panose="020B0604020202020204" pitchFamily="34" charset="0"/>
              <a:buChar char="•"/>
            </a:pPr>
            <a:r>
              <a:rPr lang="ru-RU" b="1" dirty="0" smtClean="0">
                <a:latin typeface="Arial Narrow" panose="020B0606020202030204" pitchFamily="34" charset="0"/>
              </a:rPr>
              <a:t>Также </a:t>
            </a:r>
            <a:r>
              <a:rPr lang="ru-RU" b="1" dirty="0">
                <a:latin typeface="Arial Narrow" panose="020B0606020202030204" pitchFamily="34" charset="0"/>
              </a:rPr>
              <a:t>в ряде регионов темп роста на 2024 год превысил рост с 2020 по 2023 год </a:t>
            </a:r>
            <a:r>
              <a:rPr lang="ru-RU" dirty="0">
                <a:latin typeface="Arial Narrow" panose="020B0606020202030204" pitchFamily="34" charset="0"/>
              </a:rPr>
              <a:t>(без учёта регионов с 0% роста с 2020 по 2023): Нижегородская область на 23,39%, Воронежская область на 8,61%, Краснодарский край на 5,62%, Камчатский край на 4,78%, Амурская область на 3,36, Кировская область на 0,46</a:t>
            </a:r>
            <a:r>
              <a:rPr lang="ru-RU" dirty="0" smtClean="0">
                <a:latin typeface="Arial Narrow" panose="020B0606020202030204" pitchFamily="34" charset="0"/>
              </a:rPr>
              <a:t>%. </a:t>
            </a:r>
            <a:endParaRPr lang="en-US" dirty="0" smtClean="0">
              <a:latin typeface="Arial Narrow" panose="020B0606020202030204" pitchFamily="34" charset="0"/>
            </a:endParaRPr>
          </a:p>
          <a:p>
            <a:pPr marL="285750" indent="-285750">
              <a:buFont typeface="Arial" panose="020B0604020202020204" pitchFamily="34" charset="0"/>
              <a:buChar char="•"/>
            </a:pPr>
            <a:r>
              <a:rPr lang="ru-RU" dirty="0" smtClean="0">
                <a:latin typeface="Arial Narrow" panose="020B0606020202030204" pitchFamily="34" charset="0"/>
              </a:rPr>
              <a:t>Также </a:t>
            </a:r>
            <a:r>
              <a:rPr lang="ru-RU" b="1" dirty="0">
                <a:latin typeface="Arial Narrow" panose="020B0606020202030204" pitchFamily="34" charset="0"/>
              </a:rPr>
              <a:t>есть 3 региона в которых не было роста тарифов </a:t>
            </a:r>
            <a:r>
              <a:rPr lang="ru-RU" dirty="0">
                <a:latin typeface="Arial Narrow" panose="020B0606020202030204" pitchFamily="34" charset="0"/>
              </a:rPr>
              <a:t>с 2020 года: Республика Ингушетия, Рязанская область и Тюменская область. </a:t>
            </a:r>
            <a:r>
              <a:rPr lang="ru-RU" dirty="0" smtClean="0">
                <a:latin typeface="Arial Narrow" panose="020B0606020202030204" pitchFamily="34" charset="0"/>
              </a:rPr>
              <a:t>В </a:t>
            </a:r>
            <a:r>
              <a:rPr lang="ru-RU" dirty="0">
                <a:latin typeface="Arial Narrow" panose="020B0606020202030204" pitchFamily="34" charset="0"/>
              </a:rPr>
              <a:t>2024 есть 15 регионов с ростом </a:t>
            </a:r>
            <a:r>
              <a:rPr lang="ru-RU" dirty="0" smtClean="0">
                <a:latin typeface="Arial Narrow" panose="020B0606020202030204" pitchFamily="34" charset="0"/>
              </a:rPr>
              <a:t>0%.</a:t>
            </a:r>
            <a:endParaRPr lang="ru-RU" sz="2000" dirty="0">
              <a:latin typeface="Arial Narrow" panose="020B0606020202030204" pitchFamily="34" charset="0"/>
            </a:endParaRPr>
          </a:p>
        </p:txBody>
      </p:sp>
    </p:spTree>
    <p:extLst>
      <p:ext uri="{BB962C8B-B14F-4D97-AF65-F5344CB8AC3E}">
        <p14:creationId xmlns:p14="http://schemas.microsoft.com/office/powerpoint/2010/main" val="11108607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2"/>
            <a:ext cx="10692003" cy="305993"/>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457200" y="6981825"/>
            <a:ext cx="9777730" cy="0"/>
          </a:xfrm>
          <a:custGeom>
            <a:avLst/>
            <a:gdLst/>
            <a:ahLst/>
            <a:cxnLst/>
            <a:rect l="l" t="t" r="r" b="b"/>
            <a:pathLst>
              <a:path w="9777730">
                <a:moveTo>
                  <a:pt x="0" y="0"/>
                </a:moveTo>
                <a:lnTo>
                  <a:pt x="9777603" y="0"/>
                </a:lnTo>
              </a:path>
            </a:pathLst>
          </a:custGeom>
          <a:ln w="63500">
            <a:solidFill>
              <a:srgbClr val="D1D3D4"/>
            </a:solidFill>
          </a:ln>
        </p:spPr>
        <p:txBody>
          <a:bodyPr wrap="square" lIns="0" tIns="0" rIns="0" bIns="0" rtlCol="0"/>
          <a:lstStyle/>
          <a:p>
            <a:endParaRPr/>
          </a:p>
        </p:txBody>
      </p:sp>
      <p:sp>
        <p:nvSpPr>
          <p:cNvPr id="37" name="object 37"/>
          <p:cNvSpPr/>
          <p:nvPr/>
        </p:nvSpPr>
        <p:spPr>
          <a:xfrm>
            <a:off x="5216035"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39" name="object 39"/>
          <p:cNvSpPr/>
          <p:nvPr/>
        </p:nvSpPr>
        <p:spPr>
          <a:xfrm>
            <a:off x="5303957"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45" name="object 45"/>
          <p:cNvSpPr/>
          <p:nvPr/>
        </p:nvSpPr>
        <p:spPr>
          <a:xfrm>
            <a:off x="8190206"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7" name="object 47"/>
          <p:cNvSpPr/>
          <p:nvPr/>
        </p:nvSpPr>
        <p:spPr>
          <a:xfrm>
            <a:off x="8336857"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9" name="object 49"/>
          <p:cNvSpPr/>
          <p:nvPr/>
        </p:nvSpPr>
        <p:spPr>
          <a:xfrm>
            <a:off x="10054803" y="532810"/>
            <a:ext cx="360045" cy="360045"/>
          </a:xfrm>
          <a:custGeom>
            <a:avLst/>
            <a:gdLst/>
            <a:ahLst/>
            <a:cxnLst/>
            <a:rect l="l" t="t" r="r" b="b"/>
            <a:pathLst>
              <a:path w="360045" h="360044">
                <a:moveTo>
                  <a:pt x="179997" y="0"/>
                </a:moveTo>
                <a:lnTo>
                  <a:pt x="132144" y="6429"/>
                </a:lnTo>
                <a:lnTo>
                  <a:pt x="89146" y="24573"/>
                </a:lnTo>
                <a:lnTo>
                  <a:pt x="52717" y="52717"/>
                </a:lnTo>
                <a:lnTo>
                  <a:pt x="24573" y="89146"/>
                </a:lnTo>
                <a:lnTo>
                  <a:pt x="6429" y="132144"/>
                </a:lnTo>
                <a:lnTo>
                  <a:pt x="0" y="179997"/>
                </a:lnTo>
                <a:lnTo>
                  <a:pt x="6429" y="227845"/>
                </a:lnTo>
                <a:lnTo>
                  <a:pt x="24573" y="270842"/>
                </a:lnTo>
                <a:lnTo>
                  <a:pt x="52717" y="307271"/>
                </a:lnTo>
                <a:lnTo>
                  <a:pt x="89146" y="335417"/>
                </a:lnTo>
                <a:lnTo>
                  <a:pt x="132144" y="353564"/>
                </a:lnTo>
                <a:lnTo>
                  <a:pt x="179997" y="359994"/>
                </a:lnTo>
                <a:lnTo>
                  <a:pt x="227849" y="353564"/>
                </a:lnTo>
                <a:lnTo>
                  <a:pt x="270847" y="335417"/>
                </a:lnTo>
                <a:lnTo>
                  <a:pt x="307276" y="307271"/>
                </a:lnTo>
                <a:lnTo>
                  <a:pt x="335420" y="270842"/>
                </a:lnTo>
                <a:lnTo>
                  <a:pt x="353564" y="227845"/>
                </a:lnTo>
                <a:lnTo>
                  <a:pt x="359994" y="179997"/>
                </a:lnTo>
                <a:lnTo>
                  <a:pt x="353564" y="132144"/>
                </a:lnTo>
                <a:lnTo>
                  <a:pt x="335420" y="89146"/>
                </a:lnTo>
                <a:lnTo>
                  <a:pt x="307276" y="52717"/>
                </a:lnTo>
                <a:lnTo>
                  <a:pt x="270847" y="24573"/>
                </a:lnTo>
                <a:lnTo>
                  <a:pt x="227849" y="6429"/>
                </a:lnTo>
                <a:lnTo>
                  <a:pt x="179997" y="0"/>
                </a:lnTo>
                <a:close/>
              </a:path>
            </a:pathLst>
          </a:custGeom>
          <a:solidFill>
            <a:srgbClr val="939598"/>
          </a:solidFill>
        </p:spPr>
        <p:txBody>
          <a:bodyPr wrap="square" lIns="0" tIns="0" rIns="0" bIns="0" rtlCol="0"/>
          <a:lstStyle/>
          <a:p>
            <a:endParaRPr/>
          </a:p>
        </p:txBody>
      </p:sp>
      <p:sp>
        <p:nvSpPr>
          <p:cNvPr id="50" name="object 50"/>
          <p:cNvSpPr txBox="1"/>
          <p:nvPr/>
        </p:nvSpPr>
        <p:spPr>
          <a:xfrm>
            <a:off x="10143714" y="569930"/>
            <a:ext cx="165100" cy="276999"/>
          </a:xfrm>
          <a:prstGeom prst="rect">
            <a:avLst/>
          </a:prstGeom>
        </p:spPr>
        <p:txBody>
          <a:bodyPr vert="horz" wrap="square" lIns="0" tIns="0" rIns="0" bIns="0" rtlCol="0">
            <a:spAutoFit/>
          </a:bodyPr>
          <a:lstStyle/>
          <a:p>
            <a:pPr marL="12700">
              <a:lnSpc>
                <a:spcPct val="100000"/>
              </a:lnSpc>
            </a:pPr>
            <a:r>
              <a:rPr lang="ru-RU" b="1" i="1" spc="45" dirty="0">
                <a:solidFill>
                  <a:srgbClr val="FFFFFF"/>
                </a:solidFill>
                <a:latin typeface="Trebuchet MS"/>
                <a:cs typeface="Trebuchet MS"/>
              </a:rPr>
              <a:t>7</a:t>
            </a:r>
            <a:endParaRPr sz="1800" dirty="0">
              <a:latin typeface="Trebuchet MS"/>
              <a:cs typeface="Trebuchet MS"/>
            </a:endParaRPr>
          </a:p>
        </p:txBody>
      </p:sp>
      <p:sp>
        <p:nvSpPr>
          <p:cNvPr id="52" name="object 51"/>
          <p:cNvSpPr txBox="1"/>
          <p:nvPr/>
        </p:nvSpPr>
        <p:spPr>
          <a:xfrm>
            <a:off x="192746" y="1156590"/>
            <a:ext cx="10222102" cy="538609"/>
          </a:xfrm>
          <a:prstGeom prst="rect">
            <a:avLst/>
          </a:prstGeom>
        </p:spPr>
        <p:txBody>
          <a:bodyPr vert="horz" wrap="square" lIns="0" tIns="0" rIns="0" bIns="0" rtlCol="0">
            <a:spAutoFit/>
          </a:bodyPr>
          <a:lstStyle/>
          <a:p>
            <a:pPr marL="12700" algn="ctr">
              <a:lnSpc>
                <a:spcPts val="2080"/>
              </a:lnSpc>
            </a:pPr>
            <a:r>
              <a:rPr lang="ru-RU" b="1" dirty="0" smtClean="0">
                <a:solidFill>
                  <a:srgbClr val="A01871"/>
                </a:solidFill>
                <a:latin typeface="Arial Narrow" panose="020B0606020202030204" pitchFamily="34" charset="0"/>
                <a:cs typeface="Arial" panose="020B0604020202020204" pitchFamily="34" charset="0"/>
              </a:rPr>
              <a:t> </a:t>
            </a:r>
            <a:r>
              <a:rPr lang="ru-RU" b="1" dirty="0" smtClean="0">
                <a:solidFill>
                  <a:srgbClr val="A01871"/>
                </a:solidFill>
                <a:latin typeface="Arial Narrow" panose="020B0606020202030204" pitchFamily="34" charset="0"/>
                <a:cs typeface="Arial" panose="020B0604020202020204" pitchFamily="34" charset="0"/>
              </a:rPr>
              <a:t>Таблица</a:t>
            </a:r>
            <a:r>
              <a:rPr lang="en-US" b="1" dirty="0" smtClean="0">
                <a:solidFill>
                  <a:srgbClr val="A01871"/>
                </a:solidFill>
                <a:latin typeface="Arial Narrow" panose="020B0606020202030204" pitchFamily="34" charset="0"/>
                <a:cs typeface="Arial" panose="020B0604020202020204" pitchFamily="34" charset="0"/>
              </a:rPr>
              <a:t> </a:t>
            </a:r>
            <a:r>
              <a:rPr lang="ru-RU" b="1" dirty="0" smtClean="0">
                <a:solidFill>
                  <a:srgbClr val="A01871"/>
                </a:solidFill>
                <a:latin typeface="Arial Narrow" panose="020B0606020202030204" pitchFamily="34" charset="0"/>
                <a:cs typeface="Arial" panose="020B0604020202020204" pitchFamily="34" charset="0"/>
              </a:rPr>
              <a:t>№</a:t>
            </a:r>
            <a:r>
              <a:rPr lang="ru-RU" b="1" dirty="0">
                <a:solidFill>
                  <a:srgbClr val="A01871"/>
                </a:solidFill>
                <a:latin typeface="Arial Narrow" panose="020B0606020202030204" pitchFamily="34" charset="0"/>
                <a:cs typeface="Arial" panose="020B0604020202020204" pitchFamily="34" charset="0"/>
              </a:rPr>
              <a:t>2 Топ 10 регионов по росту тарифа на Содержание и </a:t>
            </a:r>
            <a:r>
              <a:rPr lang="ru-RU" b="1" dirty="0" smtClean="0">
                <a:solidFill>
                  <a:srgbClr val="A01871"/>
                </a:solidFill>
                <a:latin typeface="Arial Narrow" panose="020B0606020202030204" pitchFamily="34" charset="0"/>
                <a:cs typeface="Arial" panose="020B0604020202020204" pitchFamily="34" charset="0"/>
              </a:rPr>
              <a:t>ремонт с 2020 по 2023 и с 2023 по 2024 (Таблица)</a:t>
            </a:r>
          </a:p>
        </p:txBody>
      </p:sp>
      <p:sp>
        <p:nvSpPr>
          <p:cNvPr id="12" name="Прямоугольник 11"/>
          <p:cNvSpPr/>
          <p:nvPr/>
        </p:nvSpPr>
        <p:spPr>
          <a:xfrm>
            <a:off x="333776" y="7040053"/>
            <a:ext cx="9708918" cy="400110"/>
          </a:xfrm>
          <a:prstGeom prst="rect">
            <a:avLst/>
          </a:prstGeom>
        </p:spPr>
        <p:txBody>
          <a:bodyPr wrap="square">
            <a:spAutoFit/>
          </a:bodyPr>
          <a:lstStyle/>
          <a:p>
            <a:r>
              <a:rPr lang="ru-RU" sz="1000" b="1" dirty="0" smtClean="0"/>
              <a:t>Ассоциация АКОН, 117105</a:t>
            </a:r>
            <a:r>
              <a:rPr lang="ru-RU" sz="1000" b="1" dirty="0"/>
              <a:t>, г. Москва, ул. </a:t>
            </a:r>
            <a:r>
              <a:rPr lang="ru-RU" sz="1000" b="1" dirty="0" err="1"/>
              <a:t>Нагатинская</a:t>
            </a:r>
            <a:r>
              <a:rPr lang="ru-RU" sz="1000" b="1" dirty="0"/>
              <a:t>, д. 3А, стр. 2, этаж </a:t>
            </a:r>
            <a:r>
              <a:rPr lang="ru-RU" sz="1000" b="1" dirty="0" smtClean="0"/>
              <a:t>3; Сайт: </a:t>
            </a:r>
            <a:r>
              <a:rPr lang="en-US" sz="1000" b="1" dirty="0" smtClean="0">
                <a:hlinkClick r:id="rId3"/>
              </a:rPr>
              <a:t>www.acon.pro</a:t>
            </a:r>
            <a:r>
              <a:rPr lang="ru-RU" sz="1000" b="1" dirty="0" smtClean="0"/>
              <a:t>  Почта: </a:t>
            </a:r>
            <a:r>
              <a:rPr lang="en-US" sz="1000" b="1" dirty="0" smtClean="0">
                <a:hlinkClick r:id="rId4"/>
              </a:rPr>
              <a:t>chulochnikov@acon.pro</a:t>
            </a:r>
            <a:r>
              <a:rPr lang="ru-RU" sz="1000" b="1" dirty="0" smtClean="0"/>
              <a:t>; </a:t>
            </a:r>
          </a:p>
          <a:p>
            <a:r>
              <a:rPr lang="en-US" sz="1000" b="1" dirty="0" smtClean="0">
                <a:hlinkClick r:id="rId5"/>
              </a:rPr>
              <a:t>https://vk.com/nikita_chulochnikov</a:t>
            </a:r>
            <a:r>
              <a:rPr lang="ru-RU" sz="1000" b="1" dirty="0" smtClean="0"/>
              <a:t> (ВК)</a:t>
            </a:r>
            <a:r>
              <a:rPr lang="en-US" sz="1000" b="1" dirty="0" smtClean="0"/>
              <a:t> </a:t>
            </a:r>
            <a:r>
              <a:rPr lang="en-US" sz="1000" b="1" dirty="0" smtClean="0">
                <a:cs typeface="Trebuchet MS"/>
                <a:hlinkClick r:id="rId6"/>
              </a:rPr>
              <a:t>https://t.me/NikitaChulochnikov</a:t>
            </a:r>
            <a:r>
              <a:rPr lang="ru-RU" sz="1000" b="1" dirty="0" smtClean="0">
                <a:cs typeface="Trebuchet MS"/>
              </a:rPr>
              <a:t>  </a:t>
            </a:r>
            <a:r>
              <a:rPr lang="en-US" sz="1000" b="1" dirty="0" smtClean="0">
                <a:cs typeface="Trebuchet MS"/>
              </a:rPr>
              <a:t>(</a:t>
            </a:r>
            <a:r>
              <a:rPr lang="ru-RU" sz="1000" b="1" dirty="0" err="1" smtClean="0">
                <a:cs typeface="Trebuchet MS"/>
              </a:rPr>
              <a:t>Телеграм</a:t>
            </a:r>
            <a:r>
              <a:rPr lang="en-US" sz="1000" b="1" dirty="0" smtClean="0">
                <a:cs typeface="Trebuchet MS"/>
              </a:rPr>
              <a:t>)</a:t>
            </a:r>
            <a:r>
              <a:rPr lang="ru-RU" sz="1000" b="1" dirty="0" smtClean="0">
                <a:cs typeface="Trebuchet MS"/>
              </a:rPr>
              <a:t> </a:t>
            </a:r>
            <a:r>
              <a:rPr lang="ru-RU" sz="1000" b="1" dirty="0" smtClean="0"/>
              <a:t> Экспертная группа Ассоциации АКОН в </a:t>
            </a:r>
            <a:r>
              <a:rPr lang="ru-RU" sz="1000" b="1" dirty="0" err="1" smtClean="0"/>
              <a:t>Телеграм</a:t>
            </a:r>
            <a:r>
              <a:rPr lang="ru-RU" sz="1000" b="1" dirty="0" smtClean="0"/>
              <a:t> </a:t>
            </a:r>
            <a:r>
              <a:rPr lang="ru-RU" sz="1000" b="1" u="sng" dirty="0" smtClean="0">
                <a:hlinkClick r:id="rId7"/>
              </a:rPr>
              <a:t>https://t.me/+Io3GJMU5Q4phYTA6</a:t>
            </a:r>
            <a:endParaRPr lang="ru-RU" sz="1000" b="1" dirty="0"/>
          </a:p>
        </p:txBody>
      </p:sp>
      <p:pic>
        <p:nvPicPr>
          <p:cNvPr id="4" name="Рисунок 3"/>
          <p:cNvPicPr>
            <a:picLocks noChangeAspect="1"/>
          </p:cNvPicPr>
          <p:nvPr/>
        </p:nvPicPr>
        <p:blipFill>
          <a:blip r:embed="rId8"/>
          <a:stretch>
            <a:fillRect/>
          </a:stretch>
        </p:blipFill>
        <p:spPr>
          <a:xfrm>
            <a:off x="192746" y="279271"/>
            <a:ext cx="1352457" cy="795563"/>
          </a:xfrm>
          <a:prstGeom prst="rect">
            <a:avLst/>
          </a:prstGeom>
        </p:spPr>
      </p:pic>
      <p:sp>
        <p:nvSpPr>
          <p:cNvPr id="20" name="object 51"/>
          <p:cNvSpPr txBox="1"/>
          <p:nvPr/>
        </p:nvSpPr>
        <p:spPr>
          <a:xfrm>
            <a:off x="1737949" y="323739"/>
            <a:ext cx="7875951" cy="538609"/>
          </a:xfrm>
          <a:prstGeom prst="rect">
            <a:avLst/>
          </a:prstGeom>
        </p:spPr>
        <p:txBody>
          <a:bodyPr vert="horz" wrap="square" lIns="0" tIns="0" rIns="0" bIns="0" rtlCol="0">
            <a:spAutoFit/>
          </a:bodyPr>
          <a:lstStyle/>
          <a:p>
            <a:pPr marL="12700">
              <a:lnSpc>
                <a:spcPts val="2080"/>
              </a:lnSpc>
            </a:pPr>
            <a:r>
              <a:rPr lang="ru-RU" b="1" dirty="0">
                <a:solidFill>
                  <a:srgbClr val="A01871"/>
                </a:solidFill>
                <a:latin typeface="Arial Narrow" panose="020B0606020202030204" pitchFamily="34" charset="0"/>
                <a:cs typeface="Arial" panose="020B0604020202020204" pitchFamily="34" charset="0"/>
              </a:rPr>
              <a:t>Аналитическое </a:t>
            </a:r>
            <a:r>
              <a:rPr lang="ru-RU" b="1" dirty="0" smtClean="0">
                <a:solidFill>
                  <a:srgbClr val="A01871"/>
                </a:solidFill>
                <a:latin typeface="Arial Narrow" panose="020B0606020202030204" pitchFamily="34" charset="0"/>
                <a:cs typeface="Arial" panose="020B0604020202020204" pitchFamily="34" charset="0"/>
              </a:rPr>
              <a:t>исследование «</a:t>
            </a:r>
            <a:r>
              <a:rPr lang="ru-RU" b="1" dirty="0">
                <a:solidFill>
                  <a:srgbClr val="A01871"/>
                </a:solidFill>
                <a:latin typeface="Arial Narrow" panose="020B0606020202030204" pitchFamily="34" charset="0"/>
                <a:cs typeface="Arial" panose="020B0604020202020204" pitchFamily="34" charset="0"/>
              </a:rPr>
              <a:t>Тарифы на жилищные услуги для населения по регионам РФ в 2020-2024 годах: темпы роста, индексация, динамика»</a:t>
            </a:r>
          </a:p>
        </p:txBody>
      </p:sp>
      <p:pic>
        <p:nvPicPr>
          <p:cNvPr id="5" name="Рисунок 4"/>
          <p:cNvPicPr>
            <a:picLocks noChangeAspect="1"/>
          </p:cNvPicPr>
          <p:nvPr/>
        </p:nvPicPr>
        <p:blipFill>
          <a:blip r:embed="rId9"/>
          <a:stretch>
            <a:fillRect/>
          </a:stretch>
        </p:blipFill>
        <p:spPr>
          <a:xfrm>
            <a:off x="9832173" y="6965587"/>
            <a:ext cx="476641" cy="549042"/>
          </a:xfrm>
          <a:prstGeom prst="rect">
            <a:avLst/>
          </a:prstGeom>
        </p:spPr>
      </p:pic>
      <p:pic>
        <p:nvPicPr>
          <p:cNvPr id="2" name="Рисунок 1"/>
          <p:cNvPicPr>
            <a:picLocks noChangeAspect="1"/>
          </p:cNvPicPr>
          <p:nvPr/>
        </p:nvPicPr>
        <p:blipFill>
          <a:blip r:embed="rId10"/>
          <a:stretch>
            <a:fillRect/>
          </a:stretch>
        </p:blipFill>
        <p:spPr>
          <a:xfrm>
            <a:off x="774699" y="1907685"/>
            <a:ext cx="9057474" cy="3638185"/>
          </a:xfrm>
          <a:prstGeom prst="rect">
            <a:avLst/>
          </a:prstGeom>
        </p:spPr>
      </p:pic>
    </p:spTree>
    <p:extLst>
      <p:ext uri="{BB962C8B-B14F-4D97-AF65-F5344CB8AC3E}">
        <p14:creationId xmlns:p14="http://schemas.microsoft.com/office/powerpoint/2010/main" val="2188477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2"/>
            <a:ext cx="10692003" cy="305993"/>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457200" y="6981825"/>
            <a:ext cx="9777730" cy="0"/>
          </a:xfrm>
          <a:custGeom>
            <a:avLst/>
            <a:gdLst/>
            <a:ahLst/>
            <a:cxnLst/>
            <a:rect l="l" t="t" r="r" b="b"/>
            <a:pathLst>
              <a:path w="9777730">
                <a:moveTo>
                  <a:pt x="0" y="0"/>
                </a:moveTo>
                <a:lnTo>
                  <a:pt x="9777603" y="0"/>
                </a:lnTo>
              </a:path>
            </a:pathLst>
          </a:custGeom>
          <a:ln w="63500">
            <a:solidFill>
              <a:srgbClr val="D1D3D4"/>
            </a:solidFill>
          </a:ln>
        </p:spPr>
        <p:txBody>
          <a:bodyPr wrap="square" lIns="0" tIns="0" rIns="0" bIns="0" rtlCol="0"/>
          <a:lstStyle/>
          <a:p>
            <a:endParaRPr/>
          </a:p>
        </p:txBody>
      </p:sp>
      <p:sp>
        <p:nvSpPr>
          <p:cNvPr id="37" name="object 37"/>
          <p:cNvSpPr/>
          <p:nvPr/>
        </p:nvSpPr>
        <p:spPr>
          <a:xfrm>
            <a:off x="5216035"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39" name="object 39"/>
          <p:cNvSpPr/>
          <p:nvPr/>
        </p:nvSpPr>
        <p:spPr>
          <a:xfrm>
            <a:off x="5303957"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45" name="object 45"/>
          <p:cNvSpPr/>
          <p:nvPr/>
        </p:nvSpPr>
        <p:spPr>
          <a:xfrm>
            <a:off x="8190206"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7" name="object 47"/>
          <p:cNvSpPr/>
          <p:nvPr/>
        </p:nvSpPr>
        <p:spPr>
          <a:xfrm>
            <a:off x="8336857"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9" name="object 49"/>
          <p:cNvSpPr/>
          <p:nvPr/>
        </p:nvSpPr>
        <p:spPr>
          <a:xfrm>
            <a:off x="10054803" y="532810"/>
            <a:ext cx="360045" cy="360045"/>
          </a:xfrm>
          <a:custGeom>
            <a:avLst/>
            <a:gdLst/>
            <a:ahLst/>
            <a:cxnLst/>
            <a:rect l="l" t="t" r="r" b="b"/>
            <a:pathLst>
              <a:path w="360045" h="360044">
                <a:moveTo>
                  <a:pt x="179997" y="0"/>
                </a:moveTo>
                <a:lnTo>
                  <a:pt x="132144" y="6429"/>
                </a:lnTo>
                <a:lnTo>
                  <a:pt x="89146" y="24573"/>
                </a:lnTo>
                <a:lnTo>
                  <a:pt x="52717" y="52717"/>
                </a:lnTo>
                <a:lnTo>
                  <a:pt x="24573" y="89146"/>
                </a:lnTo>
                <a:lnTo>
                  <a:pt x="6429" y="132144"/>
                </a:lnTo>
                <a:lnTo>
                  <a:pt x="0" y="179997"/>
                </a:lnTo>
                <a:lnTo>
                  <a:pt x="6429" y="227845"/>
                </a:lnTo>
                <a:lnTo>
                  <a:pt x="24573" y="270842"/>
                </a:lnTo>
                <a:lnTo>
                  <a:pt x="52717" y="307271"/>
                </a:lnTo>
                <a:lnTo>
                  <a:pt x="89146" y="335417"/>
                </a:lnTo>
                <a:lnTo>
                  <a:pt x="132144" y="353564"/>
                </a:lnTo>
                <a:lnTo>
                  <a:pt x="179997" y="359994"/>
                </a:lnTo>
                <a:lnTo>
                  <a:pt x="227849" y="353564"/>
                </a:lnTo>
                <a:lnTo>
                  <a:pt x="270847" y="335417"/>
                </a:lnTo>
                <a:lnTo>
                  <a:pt x="307276" y="307271"/>
                </a:lnTo>
                <a:lnTo>
                  <a:pt x="335420" y="270842"/>
                </a:lnTo>
                <a:lnTo>
                  <a:pt x="353564" y="227845"/>
                </a:lnTo>
                <a:lnTo>
                  <a:pt x="359994" y="179997"/>
                </a:lnTo>
                <a:lnTo>
                  <a:pt x="353564" y="132144"/>
                </a:lnTo>
                <a:lnTo>
                  <a:pt x="335420" y="89146"/>
                </a:lnTo>
                <a:lnTo>
                  <a:pt x="307276" y="52717"/>
                </a:lnTo>
                <a:lnTo>
                  <a:pt x="270847" y="24573"/>
                </a:lnTo>
                <a:lnTo>
                  <a:pt x="227849" y="6429"/>
                </a:lnTo>
                <a:lnTo>
                  <a:pt x="179997" y="0"/>
                </a:lnTo>
                <a:close/>
              </a:path>
            </a:pathLst>
          </a:custGeom>
          <a:solidFill>
            <a:srgbClr val="939598"/>
          </a:solidFill>
        </p:spPr>
        <p:txBody>
          <a:bodyPr wrap="square" lIns="0" tIns="0" rIns="0" bIns="0" rtlCol="0"/>
          <a:lstStyle/>
          <a:p>
            <a:endParaRPr/>
          </a:p>
        </p:txBody>
      </p:sp>
      <p:sp>
        <p:nvSpPr>
          <p:cNvPr id="50" name="object 50"/>
          <p:cNvSpPr txBox="1"/>
          <p:nvPr/>
        </p:nvSpPr>
        <p:spPr>
          <a:xfrm>
            <a:off x="10143714" y="569930"/>
            <a:ext cx="165100" cy="276999"/>
          </a:xfrm>
          <a:prstGeom prst="rect">
            <a:avLst/>
          </a:prstGeom>
        </p:spPr>
        <p:txBody>
          <a:bodyPr vert="horz" wrap="square" lIns="0" tIns="0" rIns="0" bIns="0" rtlCol="0">
            <a:spAutoFit/>
          </a:bodyPr>
          <a:lstStyle/>
          <a:p>
            <a:pPr marL="12700">
              <a:lnSpc>
                <a:spcPct val="100000"/>
              </a:lnSpc>
            </a:pPr>
            <a:r>
              <a:rPr lang="ru-RU" b="1" i="1" spc="45" dirty="0">
                <a:solidFill>
                  <a:srgbClr val="FFFFFF"/>
                </a:solidFill>
                <a:latin typeface="Trebuchet MS"/>
                <a:cs typeface="Trebuchet MS"/>
              </a:rPr>
              <a:t>8</a:t>
            </a:r>
            <a:endParaRPr sz="1800" dirty="0">
              <a:latin typeface="Trebuchet MS"/>
              <a:cs typeface="Trebuchet MS"/>
            </a:endParaRPr>
          </a:p>
        </p:txBody>
      </p:sp>
      <p:sp>
        <p:nvSpPr>
          <p:cNvPr id="52" name="object 51"/>
          <p:cNvSpPr txBox="1"/>
          <p:nvPr/>
        </p:nvSpPr>
        <p:spPr>
          <a:xfrm>
            <a:off x="192746" y="1654581"/>
            <a:ext cx="10335554" cy="5386090"/>
          </a:xfrm>
          <a:prstGeom prst="rect">
            <a:avLst/>
          </a:prstGeom>
        </p:spPr>
        <p:txBody>
          <a:bodyPr vert="horz" wrap="square" lIns="0" tIns="0" rIns="0" bIns="0" rtlCol="0">
            <a:spAutoFit/>
          </a:bodyPr>
          <a:lstStyle/>
          <a:p>
            <a:pPr marL="298450" indent="-285750">
              <a:lnSpc>
                <a:spcPts val="2080"/>
              </a:lnSpc>
              <a:buFont typeface="Arial" panose="020B0604020202020204" pitchFamily="34" charset="0"/>
              <a:buChar char="•"/>
            </a:pPr>
            <a:r>
              <a:rPr lang="ru-RU" b="1" dirty="0">
                <a:latin typeface="Arial Narrow" panose="020B0606020202030204" pitchFamily="34" charset="0"/>
              </a:rPr>
              <a:t>Максимальный темп роста тарифа на Содержание и ремонт в 2024 </a:t>
            </a:r>
            <a:r>
              <a:rPr lang="ru-RU" dirty="0">
                <a:latin typeface="Arial Narrow" panose="020B0606020202030204" pitchFamily="34" charset="0"/>
              </a:rPr>
              <a:t>составляет </a:t>
            </a:r>
            <a:r>
              <a:rPr lang="ru-RU" b="1" dirty="0">
                <a:latin typeface="Arial Narrow" panose="020B0606020202030204" pitchFamily="34" charset="0"/>
              </a:rPr>
              <a:t>40,38%</a:t>
            </a:r>
            <a:r>
              <a:rPr lang="ru-RU" dirty="0">
                <a:latin typeface="Arial Narrow" panose="020B0606020202030204" pitchFamily="34" charset="0"/>
              </a:rPr>
              <a:t> в Чеченской республике. </a:t>
            </a:r>
            <a:endParaRPr lang="en-US" dirty="0" smtClean="0">
              <a:latin typeface="Arial Narrow" panose="020B0606020202030204" pitchFamily="34" charset="0"/>
            </a:endParaRPr>
          </a:p>
          <a:p>
            <a:pPr marL="298450" indent="-285750">
              <a:lnSpc>
                <a:spcPts val="2080"/>
              </a:lnSpc>
              <a:buFont typeface="Arial" panose="020B0604020202020204" pitchFamily="34" charset="0"/>
              <a:buChar char="•"/>
            </a:pPr>
            <a:r>
              <a:rPr lang="ru-RU" b="1" dirty="0" smtClean="0">
                <a:latin typeface="Arial Narrow" panose="020B0606020202030204" pitchFamily="34" charset="0"/>
              </a:rPr>
              <a:t>Максимальный </a:t>
            </a:r>
            <a:r>
              <a:rPr lang="ru-RU" b="1" dirty="0">
                <a:latin typeface="Arial Narrow" panose="020B0606020202030204" pitchFamily="34" charset="0"/>
              </a:rPr>
              <a:t>темп роста с 2020 по 2023 </a:t>
            </a:r>
            <a:r>
              <a:rPr lang="ru-RU" dirty="0">
                <a:latin typeface="Arial Narrow" panose="020B0606020202030204" pitchFamily="34" charset="0"/>
              </a:rPr>
              <a:t>составляет </a:t>
            </a:r>
            <a:r>
              <a:rPr lang="ru-RU" b="1" dirty="0">
                <a:latin typeface="Arial Narrow" panose="020B0606020202030204" pitchFamily="34" charset="0"/>
              </a:rPr>
              <a:t>34,52%</a:t>
            </a:r>
            <a:r>
              <a:rPr lang="ru-RU" dirty="0">
                <a:latin typeface="Arial Narrow" panose="020B0606020202030204" pitchFamily="34" charset="0"/>
              </a:rPr>
              <a:t> в Тамбовской области. </a:t>
            </a:r>
            <a:endParaRPr lang="en-US" dirty="0" smtClean="0">
              <a:latin typeface="Arial Narrow" panose="020B0606020202030204" pitchFamily="34" charset="0"/>
            </a:endParaRPr>
          </a:p>
          <a:p>
            <a:pPr marL="298450" indent="-285750">
              <a:lnSpc>
                <a:spcPts val="2080"/>
              </a:lnSpc>
              <a:buFont typeface="Arial" panose="020B0604020202020204" pitchFamily="34" charset="0"/>
              <a:buChar char="•"/>
            </a:pPr>
            <a:r>
              <a:rPr lang="ru-RU" b="1" dirty="0" smtClean="0">
                <a:latin typeface="Arial Narrow" panose="020B0606020202030204" pitchFamily="34" charset="0"/>
              </a:rPr>
              <a:t>Средний </a:t>
            </a:r>
            <a:r>
              <a:rPr lang="ru-RU" b="1" dirty="0">
                <a:latin typeface="Arial Narrow" panose="020B0606020202030204" pitchFamily="34" charset="0"/>
              </a:rPr>
              <a:t>темп роста на 2024 </a:t>
            </a:r>
            <a:r>
              <a:rPr lang="ru-RU" dirty="0">
                <a:latin typeface="Arial Narrow" panose="020B0606020202030204" pitchFamily="34" charset="0"/>
              </a:rPr>
              <a:t>год составляет 4,47%, в 27 регионах темп роста на 2024 год превышает средний. </a:t>
            </a:r>
            <a:endParaRPr lang="en-US" dirty="0" smtClean="0">
              <a:latin typeface="Arial Narrow" panose="020B0606020202030204" pitchFamily="34" charset="0"/>
            </a:endParaRPr>
          </a:p>
          <a:p>
            <a:pPr marL="298450" indent="-285750">
              <a:lnSpc>
                <a:spcPts val="2080"/>
              </a:lnSpc>
              <a:buFont typeface="Arial" panose="020B0604020202020204" pitchFamily="34" charset="0"/>
              <a:buChar char="•"/>
            </a:pPr>
            <a:r>
              <a:rPr lang="ru-RU" b="1" dirty="0" smtClean="0">
                <a:latin typeface="Arial Narrow" panose="020B0606020202030204" pitchFamily="34" charset="0"/>
              </a:rPr>
              <a:t>С </a:t>
            </a:r>
            <a:r>
              <a:rPr lang="ru-RU" b="1" dirty="0">
                <a:latin typeface="Arial Narrow" panose="020B0606020202030204" pitchFamily="34" charset="0"/>
              </a:rPr>
              <a:t>2020 по 2023 средний темп роста </a:t>
            </a:r>
            <a:r>
              <a:rPr lang="ru-RU" dirty="0">
                <a:latin typeface="Arial Narrow" panose="020B0606020202030204" pitchFamily="34" charset="0"/>
              </a:rPr>
              <a:t>составляет 9,98% и 39 регионов превысили эту отметку. </a:t>
            </a:r>
            <a:endParaRPr lang="en-US" dirty="0" smtClean="0">
              <a:latin typeface="Arial Narrow" panose="020B0606020202030204" pitchFamily="34" charset="0"/>
            </a:endParaRPr>
          </a:p>
          <a:p>
            <a:pPr marL="298450" indent="-285750">
              <a:lnSpc>
                <a:spcPts val="2080"/>
              </a:lnSpc>
              <a:buFont typeface="Arial" panose="020B0604020202020204" pitchFamily="34" charset="0"/>
              <a:buChar char="•"/>
            </a:pPr>
            <a:r>
              <a:rPr lang="ru-RU" dirty="0" smtClean="0">
                <a:latin typeface="Arial Narrow" panose="020B0606020202030204" pitchFamily="34" charset="0"/>
              </a:rPr>
              <a:t>В </a:t>
            </a:r>
            <a:r>
              <a:rPr lang="ru-RU" dirty="0" smtClean="0">
                <a:latin typeface="Arial Narrow" panose="020B0606020202030204" pitchFamily="34" charset="0"/>
              </a:rPr>
              <a:t>13 регионах </a:t>
            </a:r>
            <a:r>
              <a:rPr lang="ru-RU" dirty="0">
                <a:latin typeface="Arial Narrow" panose="020B0606020202030204" pitchFamily="34" charset="0"/>
              </a:rPr>
              <a:t>темп роста тарифа на 2024 год превысил рост с 2020 по 2023 год (без учёта регионов с 0% и отрицательным ростом с 2020 по 2023</a:t>
            </a:r>
            <a:r>
              <a:rPr lang="ru-RU" dirty="0" smtClean="0">
                <a:latin typeface="Arial Narrow" panose="020B0606020202030204" pitchFamily="34" charset="0"/>
              </a:rPr>
              <a:t>). </a:t>
            </a:r>
            <a:endParaRPr lang="en-US" dirty="0" smtClean="0">
              <a:latin typeface="Arial Narrow" panose="020B0606020202030204" pitchFamily="34" charset="0"/>
            </a:endParaRPr>
          </a:p>
          <a:p>
            <a:pPr marL="298450" indent="-285750">
              <a:lnSpc>
                <a:spcPts val="2080"/>
              </a:lnSpc>
              <a:buFont typeface="Arial" panose="020B0604020202020204" pitchFamily="34" charset="0"/>
              <a:buChar char="•"/>
            </a:pPr>
            <a:r>
              <a:rPr lang="ru-RU" dirty="0" smtClean="0">
                <a:latin typeface="Arial Narrow" panose="020B0606020202030204" pitchFamily="34" charset="0"/>
              </a:rPr>
              <a:t>Среди </a:t>
            </a:r>
            <a:r>
              <a:rPr lang="ru-RU" dirty="0" smtClean="0">
                <a:latin typeface="Arial Narrow" panose="020B0606020202030204" pitchFamily="34" charset="0"/>
              </a:rPr>
              <a:t>этих 13 регионов есть 3 с превышением более 5 %: </a:t>
            </a:r>
            <a:r>
              <a:rPr lang="ru-RU" dirty="0">
                <a:latin typeface="Arial Narrow" panose="020B0606020202030204" pitchFamily="34" charset="0"/>
              </a:rPr>
              <a:t>Курская </a:t>
            </a:r>
            <a:r>
              <a:rPr lang="ru-RU" dirty="0" smtClean="0">
                <a:latin typeface="Arial Narrow" panose="020B0606020202030204" pitchFamily="34" charset="0"/>
              </a:rPr>
              <a:t>область на </a:t>
            </a:r>
            <a:r>
              <a:rPr lang="ru-RU" b="1" dirty="0" smtClean="0">
                <a:latin typeface="Arial Narrow" panose="020B0606020202030204" pitchFamily="34" charset="0"/>
              </a:rPr>
              <a:t>29,65</a:t>
            </a:r>
            <a:r>
              <a:rPr lang="ru-RU" b="1" dirty="0">
                <a:latin typeface="Arial Narrow" panose="020B0606020202030204" pitchFamily="34" charset="0"/>
              </a:rPr>
              <a:t>%</a:t>
            </a:r>
            <a:r>
              <a:rPr lang="ru-RU" dirty="0">
                <a:latin typeface="Arial Narrow" panose="020B0606020202030204" pitchFamily="34" charset="0"/>
              </a:rPr>
              <a:t>,</a:t>
            </a:r>
            <a:r>
              <a:rPr lang="ru-RU" b="1" dirty="0">
                <a:latin typeface="Arial Narrow" panose="020B0606020202030204" pitchFamily="34" charset="0"/>
              </a:rPr>
              <a:t> </a:t>
            </a:r>
            <a:r>
              <a:rPr lang="ru-RU" dirty="0">
                <a:latin typeface="Arial Narrow" panose="020B0606020202030204" pitchFamily="34" charset="0"/>
              </a:rPr>
              <a:t>Вологодская </a:t>
            </a:r>
            <a:r>
              <a:rPr lang="ru-RU" dirty="0" smtClean="0">
                <a:latin typeface="Arial Narrow" panose="020B0606020202030204" pitchFamily="34" charset="0"/>
              </a:rPr>
              <a:t>область на </a:t>
            </a:r>
            <a:r>
              <a:rPr lang="ru-RU" b="1" dirty="0">
                <a:latin typeface="Arial Narrow" panose="020B0606020202030204" pitchFamily="34" charset="0"/>
              </a:rPr>
              <a:t>5,46%</a:t>
            </a:r>
            <a:r>
              <a:rPr lang="ru-RU" dirty="0">
                <a:latin typeface="Arial Narrow" panose="020B0606020202030204" pitchFamily="34" charset="0"/>
              </a:rPr>
              <a:t>, Кировская область </a:t>
            </a:r>
            <a:r>
              <a:rPr lang="ru-RU" dirty="0" smtClean="0">
                <a:latin typeface="Arial Narrow" panose="020B0606020202030204" pitchFamily="34" charset="0"/>
              </a:rPr>
              <a:t>на </a:t>
            </a:r>
            <a:r>
              <a:rPr lang="ru-RU" b="1" dirty="0" smtClean="0">
                <a:latin typeface="Arial Narrow" panose="020B0606020202030204" pitchFamily="34" charset="0"/>
              </a:rPr>
              <a:t>5,16%</a:t>
            </a:r>
            <a:r>
              <a:rPr lang="ru-RU" dirty="0" smtClean="0">
                <a:latin typeface="Arial Narrow" panose="020B0606020202030204" pitchFamily="34" charset="0"/>
              </a:rPr>
              <a:t>. </a:t>
            </a:r>
            <a:endParaRPr lang="en-US" dirty="0" smtClean="0">
              <a:latin typeface="Arial Narrow" panose="020B0606020202030204" pitchFamily="34" charset="0"/>
            </a:endParaRPr>
          </a:p>
          <a:p>
            <a:pPr marL="298450" indent="-285750">
              <a:lnSpc>
                <a:spcPts val="2080"/>
              </a:lnSpc>
              <a:buFont typeface="Arial" panose="020B0604020202020204" pitchFamily="34" charset="0"/>
              <a:buChar char="•"/>
            </a:pPr>
            <a:r>
              <a:rPr lang="ru-RU" dirty="0" smtClean="0">
                <a:latin typeface="Arial Narrow" panose="020B0606020202030204" pitchFamily="34" charset="0"/>
              </a:rPr>
              <a:t>По </a:t>
            </a:r>
            <a:r>
              <a:rPr lang="ru-RU" dirty="0">
                <a:latin typeface="Arial Narrow" panose="020B0606020202030204" pitchFamily="34" charset="0"/>
              </a:rPr>
              <a:t>таблице видно, что в трёх регионах: Чеченской республике, Ханты-Мансийском АО - Югре и в Республике Ингушетии </a:t>
            </a:r>
            <a:r>
              <a:rPr lang="ru-RU" b="1" dirty="0">
                <a:latin typeface="Arial Narrow" panose="020B0606020202030204" pitchFamily="34" charset="0"/>
              </a:rPr>
              <a:t>высокий рост в 2024, но рост с 2020 по 2023 год был нулевым</a:t>
            </a:r>
            <a:r>
              <a:rPr lang="ru-RU" dirty="0">
                <a:latin typeface="Arial Narrow" panose="020B0606020202030204" pitchFamily="34" charset="0"/>
              </a:rPr>
              <a:t>, также нулевой рост с 2020 по 2023 год был в Республике Северной Осетии. В 2024 году тоже есть регионы с нулевым ростом, их всего </a:t>
            </a:r>
            <a:r>
              <a:rPr lang="ru-RU" dirty="0" smtClean="0">
                <a:latin typeface="Arial Narrow" panose="020B0606020202030204" pitchFamily="34" charset="0"/>
              </a:rPr>
              <a:t>10. </a:t>
            </a:r>
            <a:r>
              <a:rPr lang="ru-RU" dirty="0">
                <a:latin typeface="Arial Narrow" panose="020B0606020202030204" pitchFamily="34" charset="0"/>
              </a:rPr>
              <a:t>Также есть 3 региона в которых не было роста тарифов с 2020 года: Республика Алтай, Ямало-Ненецкий АО, Республика Адыгея. Есть ряд регионов с отрицательным ростом. </a:t>
            </a:r>
            <a:endParaRPr lang="en-US" dirty="0" smtClean="0">
              <a:latin typeface="Arial Narrow" panose="020B0606020202030204" pitchFamily="34" charset="0"/>
            </a:endParaRPr>
          </a:p>
          <a:p>
            <a:pPr marL="298450" indent="-285750">
              <a:lnSpc>
                <a:spcPts val="2080"/>
              </a:lnSpc>
              <a:buFont typeface="Arial" panose="020B0604020202020204" pitchFamily="34" charset="0"/>
              <a:buChar char="•"/>
            </a:pPr>
            <a:r>
              <a:rPr lang="ru-RU" b="1" dirty="0" smtClean="0">
                <a:latin typeface="Arial Narrow" panose="020B0606020202030204" pitchFamily="34" charset="0"/>
              </a:rPr>
              <a:t>Отрицательный </a:t>
            </a:r>
            <a:r>
              <a:rPr lang="ru-RU" b="1" dirty="0">
                <a:latin typeface="Arial Narrow" panose="020B0606020202030204" pitchFamily="34" charset="0"/>
              </a:rPr>
              <a:t>рост с 2020 по 2023 год </a:t>
            </a:r>
            <a:r>
              <a:rPr lang="ru-RU" dirty="0">
                <a:latin typeface="Arial Narrow" panose="020B0606020202030204" pitchFamily="34" charset="0"/>
              </a:rPr>
              <a:t>у следующих регионов: Ненецкий АО - 0,04%, Кабардино-Балкарская Республика </a:t>
            </a:r>
            <a:r>
              <a:rPr lang="ru-RU" dirty="0" smtClean="0">
                <a:latin typeface="Arial Narrow" panose="020B0606020202030204" pitchFamily="34" charset="0"/>
              </a:rPr>
              <a:t>- 1,25</a:t>
            </a:r>
            <a:r>
              <a:rPr lang="ru-RU" dirty="0">
                <a:latin typeface="Arial Narrow" panose="020B0606020202030204" pitchFamily="34" charset="0"/>
              </a:rPr>
              <a:t>%, Республика Мордовия </a:t>
            </a:r>
            <a:r>
              <a:rPr lang="ru-RU" dirty="0" smtClean="0">
                <a:latin typeface="Arial Narrow" panose="020B0606020202030204" pitchFamily="34" charset="0"/>
              </a:rPr>
              <a:t>- </a:t>
            </a:r>
            <a:r>
              <a:rPr lang="ru-RU" dirty="0">
                <a:latin typeface="Arial Narrow" panose="020B0606020202030204" pitchFamily="34" charset="0"/>
              </a:rPr>
              <a:t>1,37%, Астраханская область </a:t>
            </a:r>
            <a:r>
              <a:rPr lang="ru-RU" dirty="0" smtClean="0">
                <a:latin typeface="Arial Narrow" panose="020B0606020202030204" pitchFamily="34" charset="0"/>
              </a:rPr>
              <a:t>- </a:t>
            </a:r>
            <a:r>
              <a:rPr lang="ru-RU" dirty="0">
                <a:latin typeface="Arial Narrow" panose="020B0606020202030204" pitchFamily="34" charset="0"/>
              </a:rPr>
              <a:t>1,51%, Еврейская АО </a:t>
            </a:r>
            <a:r>
              <a:rPr lang="ru-RU" b="1" dirty="0" smtClean="0">
                <a:latin typeface="Arial Narrow" panose="020B0606020202030204" pitchFamily="34" charset="0"/>
              </a:rPr>
              <a:t>- </a:t>
            </a:r>
            <a:r>
              <a:rPr lang="ru-RU" b="1" dirty="0">
                <a:latin typeface="Arial Narrow" panose="020B0606020202030204" pitchFamily="34" charset="0"/>
              </a:rPr>
              <a:t>8,64%</a:t>
            </a:r>
            <a:r>
              <a:rPr lang="ru-RU" dirty="0">
                <a:latin typeface="Arial Narrow" panose="020B0606020202030204" pitchFamily="34" charset="0"/>
              </a:rPr>
              <a:t>,</a:t>
            </a:r>
            <a:r>
              <a:rPr lang="ru-RU" b="1" dirty="0">
                <a:latin typeface="Arial Narrow" panose="020B0606020202030204" pitchFamily="34" charset="0"/>
              </a:rPr>
              <a:t> </a:t>
            </a:r>
            <a:r>
              <a:rPr lang="ru-RU" dirty="0">
                <a:latin typeface="Arial Narrow" panose="020B0606020202030204" pitchFamily="34" charset="0"/>
              </a:rPr>
              <a:t>Хабаровский край </a:t>
            </a:r>
            <a:r>
              <a:rPr lang="ru-RU" b="1" dirty="0" smtClean="0">
                <a:latin typeface="Arial Narrow" panose="020B0606020202030204" pitchFamily="34" charset="0"/>
              </a:rPr>
              <a:t>- </a:t>
            </a:r>
            <a:r>
              <a:rPr lang="ru-RU" b="1" dirty="0">
                <a:latin typeface="Arial Narrow" panose="020B0606020202030204" pitchFamily="34" charset="0"/>
              </a:rPr>
              <a:t>8,88%</a:t>
            </a:r>
            <a:r>
              <a:rPr lang="ru-RU" dirty="0">
                <a:latin typeface="Arial Narrow" panose="020B0606020202030204" pitchFamily="34" charset="0"/>
              </a:rPr>
              <a:t>.</a:t>
            </a:r>
            <a:r>
              <a:rPr lang="ru-RU" b="1" dirty="0">
                <a:latin typeface="Arial Narrow" panose="020B0606020202030204" pitchFamily="34" charset="0"/>
              </a:rPr>
              <a:t> </a:t>
            </a:r>
            <a:r>
              <a:rPr lang="ru-RU" dirty="0">
                <a:latin typeface="Arial Narrow" panose="020B0606020202030204" pitchFamily="34" charset="0"/>
              </a:rPr>
              <a:t>Отрицательный рост в </a:t>
            </a:r>
            <a:r>
              <a:rPr lang="ru-RU" dirty="0" smtClean="0">
                <a:latin typeface="Arial Narrow" panose="020B0606020202030204" pitchFamily="34" charset="0"/>
              </a:rPr>
              <a:t>2024 </a:t>
            </a:r>
            <a:r>
              <a:rPr lang="ru-RU" dirty="0">
                <a:latin typeface="Arial Narrow" panose="020B0606020202030204" pitchFamily="34" charset="0"/>
              </a:rPr>
              <a:t>году у регионов: Пермский край </a:t>
            </a:r>
            <a:r>
              <a:rPr lang="ru-RU" dirty="0" smtClean="0">
                <a:latin typeface="Arial Narrow" panose="020B0606020202030204" pitchFamily="34" charset="0"/>
              </a:rPr>
              <a:t>- </a:t>
            </a:r>
            <a:r>
              <a:rPr lang="ru-RU" dirty="0">
                <a:latin typeface="Arial Narrow" panose="020B0606020202030204" pitchFamily="34" charset="0"/>
              </a:rPr>
              <a:t>1,37%, Ульяновская область </a:t>
            </a:r>
            <a:r>
              <a:rPr lang="ru-RU" b="1" dirty="0" smtClean="0">
                <a:latin typeface="Arial Narrow" panose="020B0606020202030204" pitchFamily="34" charset="0"/>
              </a:rPr>
              <a:t>- </a:t>
            </a:r>
            <a:r>
              <a:rPr lang="ru-RU" b="1" dirty="0">
                <a:latin typeface="Arial Narrow" panose="020B0606020202030204" pitchFamily="34" charset="0"/>
              </a:rPr>
              <a:t>2,28%</a:t>
            </a:r>
            <a:r>
              <a:rPr lang="ru-RU" dirty="0">
                <a:latin typeface="Arial Narrow" panose="020B0606020202030204" pitchFamily="34" charset="0"/>
              </a:rPr>
              <a:t>, Алтайский край </a:t>
            </a:r>
            <a:r>
              <a:rPr lang="ru-RU" dirty="0" smtClean="0">
                <a:latin typeface="Arial Narrow" panose="020B0606020202030204" pitchFamily="34" charset="0"/>
              </a:rPr>
              <a:t>- </a:t>
            </a:r>
            <a:r>
              <a:rPr lang="ru-RU" b="1" dirty="0">
                <a:latin typeface="Arial Narrow" panose="020B0606020202030204" pitchFamily="34" charset="0"/>
              </a:rPr>
              <a:t>3,47%</a:t>
            </a:r>
            <a:r>
              <a:rPr lang="ru-RU" dirty="0">
                <a:latin typeface="Arial Narrow" panose="020B0606020202030204" pitchFamily="34" charset="0"/>
              </a:rPr>
              <a:t>. В ряде регионов с отрицательным ростом с 2020 по 2023 год, есть рост тарифа на 2024 год (разница темпов роста): Хабаровский край 15,09%, Еврейская АО 12,18%, Республика Мордовия 4,15%, Астраханская область 3,12%, Кабардино-Балкарская Республика </a:t>
            </a:r>
            <a:r>
              <a:rPr lang="ru-RU" dirty="0" smtClean="0">
                <a:latin typeface="Arial Narrow" panose="020B0606020202030204" pitchFamily="34" charset="0"/>
              </a:rPr>
              <a:t>2,98.</a:t>
            </a:r>
            <a:endParaRPr lang="ru-RU" dirty="0" smtClean="0">
              <a:latin typeface="Arial Narrow" panose="020B0606020202030204" pitchFamily="34" charset="0"/>
              <a:cs typeface="Arial" panose="020B0604020202020204" pitchFamily="34" charset="0"/>
            </a:endParaRPr>
          </a:p>
        </p:txBody>
      </p:sp>
      <p:sp>
        <p:nvSpPr>
          <p:cNvPr id="12" name="Прямоугольник 11"/>
          <p:cNvSpPr/>
          <p:nvPr/>
        </p:nvSpPr>
        <p:spPr>
          <a:xfrm>
            <a:off x="333776" y="7040053"/>
            <a:ext cx="9708918" cy="400110"/>
          </a:xfrm>
          <a:prstGeom prst="rect">
            <a:avLst/>
          </a:prstGeom>
        </p:spPr>
        <p:txBody>
          <a:bodyPr wrap="square">
            <a:spAutoFit/>
          </a:bodyPr>
          <a:lstStyle/>
          <a:p>
            <a:r>
              <a:rPr lang="ru-RU" sz="1000" b="1" dirty="0" smtClean="0"/>
              <a:t>Ассоциация АКОН, 117105</a:t>
            </a:r>
            <a:r>
              <a:rPr lang="ru-RU" sz="1000" b="1" dirty="0"/>
              <a:t>, г. Москва, ул. </a:t>
            </a:r>
            <a:r>
              <a:rPr lang="ru-RU" sz="1000" b="1" dirty="0" err="1"/>
              <a:t>Нагатинская</a:t>
            </a:r>
            <a:r>
              <a:rPr lang="ru-RU" sz="1000" b="1" dirty="0"/>
              <a:t>, д. 3А, стр. 2, этаж </a:t>
            </a:r>
            <a:r>
              <a:rPr lang="ru-RU" sz="1000" b="1" dirty="0" smtClean="0"/>
              <a:t>3; Сайт: </a:t>
            </a:r>
            <a:r>
              <a:rPr lang="en-US" sz="1000" b="1" dirty="0" smtClean="0">
                <a:hlinkClick r:id="rId3"/>
              </a:rPr>
              <a:t>www.acon.pro</a:t>
            </a:r>
            <a:r>
              <a:rPr lang="ru-RU" sz="1000" b="1" dirty="0" smtClean="0"/>
              <a:t>  Почта: </a:t>
            </a:r>
            <a:r>
              <a:rPr lang="en-US" sz="1000" b="1" dirty="0" smtClean="0">
                <a:hlinkClick r:id="rId4"/>
              </a:rPr>
              <a:t>chulochnikov@acon.pro</a:t>
            </a:r>
            <a:r>
              <a:rPr lang="ru-RU" sz="1000" b="1" dirty="0" smtClean="0"/>
              <a:t>; </a:t>
            </a:r>
          </a:p>
          <a:p>
            <a:r>
              <a:rPr lang="en-US" sz="1000" b="1" dirty="0" smtClean="0">
                <a:hlinkClick r:id="rId5"/>
              </a:rPr>
              <a:t>https://vk.com/nikita_chulochnikov</a:t>
            </a:r>
            <a:r>
              <a:rPr lang="ru-RU" sz="1000" b="1" dirty="0" smtClean="0"/>
              <a:t> (ВК)</a:t>
            </a:r>
            <a:r>
              <a:rPr lang="en-US" sz="1000" b="1" dirty="0" smtClean="0"/>
              <a:t> </a:t>
            </a:r>
            <a:r>
              <a:rPr lang="en-US" sz="1000" b="1" dirty="0" smtClean="0">
                <a:cs typeface="Trebuchet MS"/>
                <a:hlinkClick r:id="rId6"/>
              </a:rPr>
              <a:t>https://t.me/NikitaChulochnikov</a:t>
            </a:r>
            <a:r>
              <a:rPr lang="ru-RU" sz="1000" b="1" dirty="0" smtClean="0">
                <a:cs typeface="Trebuchet MS"/>
              </a:rPr>
              <a:t>  </a:t>
            </a:r>
            <a:r>
              <a:rPr lang="en-US" sz="1000" b="1" dirty="0" smtClean="0">
                <a:cs typeface="Trebuchet MS"/>
              </a:rPr>
              <a:t>(</a:t>
            </a:r>
            <a:r>
              <a:rPr lang="ru-RU" sz="1000" b="1" dirty="0" err="1" smtClean="0">
                <a:cs typeface="Trebuchet MS"/>
              </a:rPr>
              <a:t>Телеграм</a:t>
            </a:r>
            <a:r>
              <a:rPr lang="en-US" sz="1000" b="1" dirty="0" smtClean="0">
                <a:cs typeface="Trebuchet MS"/>
              </a:rPr>
              <a:t>)</a:t>
            </a:r>
            <a:r>
              <a:rPr lang="ru-RU" sz="1000" b="1" dirty="0" smtClean="0">
                <a:cs typeface="Trebuchet MS"/>
              </a:rPr>
              <a:t> </a:t>
            </a:r>
            <a:r>
              <a:rPr lang="ru-RU" sz="1000" b="1" dirty="0" smtClean="0"/>
              <a:t> Экспертная группа Ассоциации АКОН в </a:t>
            </a:r>
            <a:r>
              <a:rPr lang="ru-RU" sz="1000" b="1" dirty="0" err="1" smtClean="0"/>
              <a:t>Телеграм</a:t>
            </a:r>
            <a:r>
              <a:rPr lang="ru-RU" sz="1000" b="1" dirty="0" smtClean="0"/>
              <a:t> </a:t>
            </a:r>
            <a:r>
              <a:rPr lang="ru-RU" sz="1000" b="1" u="sng" dirty="0" smtClean="0">
                <a:hlinkClick r:id="rId7"/>
              </a:rPr>
              <a:t>https://t.me/+Io3GJMU5Q4phYTA6</a:t>
            </a:r>
            <a:endParaRPr lang="ru-RU" sz="1000" b="1" dirty="0"/>
          </a:p>
        </p:txBody>
      </p:sp>
      <p:pic>
        <p:nvPicPr>
          <p:cNvPr id="4" name="Рисунок 3"/>
          <p:cNvPicPr>
            <a:picLocks noChangeAspect="1"/>
          </p:cNvPicPr>
          <p:nvPr/>
        </p:nvPicPr>
        <p:blipFill>
          <a:blip r:embed="rId8"/>
          <a:stretch>
            <a:fillRect/>
          </a:stretch>
        </p:blipFill>
        <p:spPr>
          <a:xfrm>
            <a:off x="192746" y="279271"/>
            <a:ext cx="1352457" cy="795563"/>
          </a:xfrm>
          <a:prstGeom prst="rect">
            <a:avLst/>
          </a:prstGeom>
        </p:spPr>
      </p:pic>
      <p:sp>
        <p:nvSpPr>
          <p:cNvPr id="20" name="object 51"/>
          <p:cNvSpPr txBox="1"/>
          <p:nvPr/>
        </p:nvSpPr>
        <p:spPr>
          <a:xfrm>
            <a:off x="1737949" y="323739"/>
            <a:ext cx="7875951" cy="538609"/>
          </a:xfrm>
          <a:prstGeom prst="rect">
            <a:avLst/>
          </a:prstGeom>
        </p:spPr>
        <p:txBody>
          <a:bodyPr vert="horz" wrap="square" lIns="0" tIns="0" rIns="0" bIns="0" rtlCol="0">
            <a:spAutoFit/>
          </a:bodyPr>
          <a:lstStyle/>
          <a:p>
            <a:pPr marL="12700">
              <a:lnSpc>
                <a:spcPts val="2080"/>
              </a:lnSpc>
            </a:pPr>
            <a:r>
              <a:rPr lang="ru-RU" b="1" dirty="0">
                <a:solidFill>
                  <a:srgbClr val="A01871"/>
                </a:solidFill>
                <a:latin typeface="Arial Narrow" panose="020B0606020202030204" pitchFamily="34" charset="0"/>
                <a:cs typeface="Arial" panose="020B0604020202020204" pitchFamily="34" charset="0"/>
              </a:rPr>
              <a:t>Аналитическое </a:t>
            </a:r>
            <a:r>
              <a:rPr lang="ru-RU" b="1" dirty="0" smtClean="0">
                <a:solidFill>
                  <a:srgbClr val="A01871"/>
                </a:solidFill>
                <a:latin typeface="Arial Narrow" panose="020B0606020202030204" pitchFamily="34" charset="0"/>
                <a:cs typeface="Arial" panose="020B0604020202020204" pitchFamily="34" charset="0"/>
              </a:rPr>
              <a:t>исследование «</a:t>
            </a:r>
            <a:r>
              <a:rPr lang="ru-RU" b="1" dirty="0">
                <a:solidFill>
                  <a:srgbClr val="A01871"/>
                </a:solidFill>
                <a:latin typeface="Arial Narrow" panose="020B0606020202030204" pitchFamily="34" charset="0"/>
                <a:cs typeface="Arial" panose="020B0604020202020204" pitchFamily="34" charset="0"/>
              </a:rPr>
              <a:t>Тарифы на жилищные услуги для населения по регионам РФ в 2020-2024 годах: темпы роста, индексация, динамика»</a:t>
            </a:r>
          </a:p>
        </p:txBody>
      </p:sp>
      <p:pic>
        <p:nvPicPr>
          <p:cNvPr id="5" name="Рисунок 4"/>
          <p:cNvPicPr>
            <a:picLocks noChangeAspect="1"/>
          </p:cNvPicPr>
          <p:nvPr/>
        </p:nvPicPr>
        <p:blipFill>
          <a:blip r:embed="rId9"/>
          <a:stretch>
            <a:fillRect/>
          </a:stretch>
        </p:blipFill>
        <p:spPr>
          <a:xfrm>
            <a:off x="9832173" y="6965587"/>
            <a:ext cx="476641" cy="549042"/>
          </a:xfrm>
          <a:prstGeom prst="rect">
            <a:avLst/>
          </a:prstGeom>
        </p:spPr>
      </p:pic>
      <p:sp>
        <p:nvSpPr>
          <p:cNvPr id="15" name="object 51"/>
          <p:cNvSpPr txBox="1"/>
          <p:nvPr/>
        </p:nvSpPr>
        <p:spPr>
          <a:xfrm>
            <a:off x="499481" y="1136242"/>
            <a:ext cx="9777731" cy="538609"/>
          </a:xfrm>
          <a:prstGeom prst="rect">
            <a:avLst/>
          </a:prstGeom>
        </p:spPr>
        <p:txBody>
          <a:bodyPr vert="horz" wrap="square" lIns="0" tIns="0" rIns="0" bIns="0" rtlCol="0">
            <a:spAutoFit/>
          </a:bodyPr>
          <a:lstStyle/>
          <a:p>
            <a:pPr marL="12700" algn="ctr">
              <a:lnSpc>
                <a:spcPts val="2080"/>
              </a:lnSpc>
            </a:pPr>
            <a:r>
              <a:rPr lang="ru-RU" b="1" dirty="0" smtClean="0">
                <a:solidFill>
                  <a:srgbClr val="A01871"/>
                </a:solidFill>
                <a:latin typeface="Arial Narrow" panose="020B0606020202030204" pitchFamily="34" charset="0"/>
                <a:cs typeface="Arial" panose="020B0604020202020204" pitchFamily="34" charset="0"/>
              </a:rPr>
              <a:t> </a:t>
            </a:r>
            <a:r>
              <a:rPr lang="ru-RU" b="1" dirty="0" smtClean="0">
                <a:solidFill>
                  <a:srgbClr val="A01871"/>
                </a:solidFill>
                <a:latin typeface="Arial Narrow" panose="020B0606020202030204" pitchFamily="34" charset="0"/>
                <a:cs typeface="Arial" panose="020B0604020202020204" pitchFamily="34" charset="0"/>
              </a:rPr>
              <a:t>Таблица</a:t>
            </a:r>
            <a:r>
              <a:rPr lang="en-US" b="1" dirty="0" smtClean="0">
                <a:solidFill>
                  <a:srgbClr val="A01871"/>
                </a:solidFill>
                <a:latin typeface="Arial Narrow" panose="020B0606020202030204" pitchFamily="34" charset="0"/>
                <a:cs typeface="Arial" panose="020B0604020202020204" pitchFamily="34" charset="0"/>
              </a:rPr>
              <a:t> </a:t>
            </a:r>
            <a:r>
              <a:rPr lang="ru-RU" b="1" dirty="0" smtClean="0">
                <a:solidFill>
                  <a:srgbClr val="A01871"/>
                </a:solidFill>
                <a:latin typeface="Arial Narrow" panose="020B0606020202030204" pitchFamily="34" charset="0"/>
                <a:cs typeface="Arial" panose="020B0604020202020204" pitchFamily="34" charset="0"/>
              </a:rPr>
              <a:t>№</a:t>
            </a:r>
            <a:r>
              <a:rPr lang="ru-RU" b="1" dirty="0">
                <a:solidFill>
                  <a:srgbClr val="A01871"/>
                </a:solidFill>
                <a:latin typeface="Arial Narrow" panose="020B0606020202030204" pitchFamily="34" charset="0"/>
                <a:cs typeface="Arial" panose="020B0604020202020204" pitchFamily="34" charset="0"/>
              </a:rPr>
              <a:t>2 Топ 10 регионов по росту тарифа на Содержание и ремонт с 2020 по 2023 и с 2023 по 2024  </a:t>
            </a:r>
            <a:r>
              <a:rPr lang="ru-RU" b="1" dirty="0" smtClean="0">
                <a:solidFill>
                  <a:srgbClr val="A01871"/>
                </a:solidFill>
                <a:latin typeface="Arial Narrow" panose="020B0606020202030204" pitchFamily="34" charset="0"/>
                <a:cs typeface="Arial" panose="020B0604020202020204" pitchFamily="34" charset="0"/>
              </a:rPr>
              <a:t>(Описание)</a:t>
            </a:r>
          </a:p>
        </p:txBody>
      </p:sp>
    </p:spTree>
    <p:extLst>
      <p:ext uri="{BB962C8B-B14F-4D97-AF65-F5344CB8AC3E}">
        <p14:creationId xmlns:p14="http://schemas.microsoft.com/office/powerpoint/2010/main" val="3368309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2"/>
            <a:ext cx="10692003" cy="305993"/>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457200" y="6981825"/>
            <a:ext cx="9777730" cy="0"/>
          </a:xfrm>
          <a:custGeom>
            <a:avLst/>
            <a:gdLst/>
            <a:ahLst/>
            <a:cxnLst/>
            <a:rect l="l" t="t" r="r" b="b"/>
            <a:pathLst>
              <a:path w="9777730">
                <a:moveTo>
                  <a:pt x="0" y="0"/>
                </a:moveTo>
                <a:lnTo>
                  <a:pt x="9777603" y="0"/>
                </a:lnTo>
              </a:path>
            </a:pathLst>
          </a:custGeom>
          <a:ln w="63500">
            <a:solidFill>
              <a:srgbClr val="D1D3D4"/>
            </a:solidFill>
          </a:ln>
        </p:spPr>
        <p:txBody>
          <a:bodyPr wrap="square" lIns="0" tIns="0" rIns="0" bIns="0" rtlCol="0"/>
          <a:lstStyle/>
          <a:p>
            <a:endParaRPr/>
          </a:p>
        </p:txBody>
      </p:sp>
      <p:sp>
        <p:nvSpPr>
          <p:cNvPr id="37" name="object 37"/>
          <p:cNvSpPr/>
          <p:nvPr/>
        </p:nvSpPr>
        <p:spPr>
          <a:xfrm>
            <a:off x="5216035"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39" name="object 39"/>
          <p:cNvSpPr/>
          <p:nvPr/>
        </p:nvSpPr>
        <p:spPr>
          <a:xfrm>
            <a:off x="5303957" y="4094325"/>
            <a:ext cx="253365" cy="252729"/>
          </a:xfrm>
          <a:custGeom>
            <a:avLst/>
            <a:gdLst/>
            <a:ahLst/>
            <a:cxnLst/>
            <a:rect l="l" t="t" r="r" b="b"/>
            <a:pathLst>
              <a:path w="253364" h="252729">
                <a:moveTo>
                  <a:pt x="126530" y="0"/>
                </a:moveTo>
                <a:lnTo>
                  <a:pt x="77281" y="9928"/>
                </a:lnTo>
                <a:lnTo>
                  <a:pt x="37061" y="37006"/>
                </a:lnTo>
                <a:lnTo>
                  <a:pt x="9944" y="77168"/>
                </a:lnTo>
                <a:lnTo>
                  <a:pt x="0" y="126352"/>
                </a:lnTo>
                <a:lnTo>
                  <a:pt x="9944" y="175536"/>
                </a:lnTo>
                <a:lnTo>
                  <a:pt x="37061" y="215698"/>
                </a:lnTo>
                <a:lnTo>
                  <a:pt x="77281" y="242775"/>
                </a:lnTo>
                <a:lnTo>
                  <a:pt x="126530" y="252704"/>
                </a:lnTo>
                <a:lnTo>
                  <a:pt x="175779" y="242775"/>
                </a:lnTo>
                <a:lnTo>
                  <a:pt x="215998" y="215698"/>
                </a:lnTo>
                <a:lnTo>
                  <a:pt x="243116" y="175536"/>
                </a:lnTo>
                <a:lnTo>
                  <a:pt x="253060" y="126352"/>
                </a:lnTo>
                <a:lnTo>
                  <a:pt x="243116" y="77168"/>
                </a:lnTo>
                <a:lnTo>
                  <a:pt x="215998" y="37006"/>
                </a:lnTo>
                <a:lnTo>
                  <a:pt x="175779" y="9928"/>
                </a:lnTo>
                <a:lnTo>
                  <a:pt x="126530" y="0"/>
                </a:lnTo>
                <a:close/>
              </a:path>
            </a:pathLst>
          </a:custGeom>
          <a:solidFill>
            <a:srgbClr val="FFFFFF"/>
          </a:solidFill>
        </p:spPr>
        <p:txBody>
          <a:bodyPr wrap="square" lIns="0" tIns="0" rIns="0" bIns="0" rtlCol="0"/>
          <a:lstStyle/>
          <a:p>
            <a:endParaRPr/>
          </a:p>
        </p:txBody>
      </p:sp>
      <p:sp>
        <p:nvSpPr>
          <p:cNvPr id="45" name="object 45"/>
          <p:cNvSpPr/>
          <p:nvPr/>
        </p:nvSpPr>
        <p:spPr>
          <a:xfrm>
            <a:off x="8190206"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7" name="object 47"/>
          <p:cNvSpPr/>
          <p:nvPr/>
        </p:nvSpPr>
        <p:spPr>
          <a:xfrm>
            <a:off x="8336857" y="4267929"/>
            <a:ext cx="22860" cy="0"/>
          </a:xfrm>
          <a:custGeom>
            <a:avLst/>
            <a:gdLst/>
            <a:ahLst/>
            <a:cxnLst/>
            <a:rect l="l" t="t" r="r" b="b"/>
            <a:pathLst>
              <a:path w="22859">
                <a:moveTo>
                  <a:pt x="0" y="0"/>
                </a:moveTo>
                <a:lnTo>
                  <a:pt x="22809" y="0"/>
                </a:lnTo>
              </a:path>
            </a:pathLst>
          </a:custGeom>
          <a:ln w="35902">
            <a:solidFill>
              <a:srgbClr val="FFFFFF"/>
            </a:solidFill>
          </a:ln>
        </p:spPr>
        <p:txBody>
          <a:bodyPr wrap="square" lIns="0" tIns="0" rIns="0" bIns="0" rtlCol="0"/>
          <a:lstStyle/>
          <a:p>
            <a:endParaRPr/>
          </a:p>
        </p:txBody>
      </p:sp>
      <p:sp>
        <p:nvSpPr>
          <p:cNvPr id="49" name="object 49"/>
          <p:cNvSpPr/>
          <p:nvPr/>
        </p:nvSpPr>
        <p:spPr>
          <a:xfrm>
            <a:off x="10054803" y="532810"/>
            <a:ext cx="360045" cy="360045"/>
          </a:xfrm>
          <a:custGeom>
            <a:avLst/>
            <a:gdLst/>
            <a:ahLst/>
            <a:cxnLst/>
            <a:rect l="l" t="t" r="r" b="b"/>
            <a:pathLst>
              <a:path w="360045" h="360044">
                <a:moveTo>
                  <a:pt x="179997" y="0"/>
                </a:moveTo>
                <a:lnTo>
                  <a:pt x="132144" y="6429"/>
                </a:lnTo>
                <a:lnTo>
                  <a:pt x="89146" y="24573"/>
                </a:lnTo>
                <a:lnTo>
                  <a:pt x="52717" y="52717"/>
                </a:lnTo>
                <a:lnTo>
                  <a:pt x="24573" y="89146"/>
                </a:lnTo>
                <a:lnTo>
                  <a:pt x="6429" y="132144"/>
                </a:lnTo>
                <a:lnTo>
                  <a:pt x="0" y="179997"/>
                </a:lnTo>
                <a:lnTo>
                  <a:pt x="6429" y="227845"/>
                </a:lnTo>
                <a:lnTo>
                  <a:pt x="24573" y="270842"/>
                </a:lnTo>
                <a:lnTo>
                  <a:pt x="52717" y="307271"/>
                </a:lnTo>
                <a:lnTo>
                  <a:pt x="89146" y="335417"/>
                </a:lnTo>
                <a:lnTo>
                  <a:pt x="132144" y="353564"/>
                </a:lnTo>
                <a:lnTo>
                  <a:pt x="179997" y="359994"/>
                </a:lnTo>
                <a:lnTo>
                  <a:pt x="227849" y="353564"/>
                </a:lnTo>
                <a:lnTo>
                  <a:pt x="270847" y="335417"/>
                </a:lnTo>
                <a:lnTo>
                  <a:pt x="307276" y="307271"/>
                </a:lnTo>
                <a:lnTo>
                  <a:pt x="335420" y="270842"/>
                </a:lnTo>
                <a:lnTo>
                  <a:pt x="353564" y="227845"/>
                </a:lnTo>
                <a:lnTo>
                  <a:pt x="359994" y="179997"/>
                </a:lnTo>
                <a:lnTo>
                  <a:pt x="353564" y="132144"/>
                </a:lnTo>
                <a:lnTo>
                  <a:pt x="335420" y="89146"/>
                </a:lnTo>
                <a:lnTo>
                  <a:pt x="307276" y="52717"/>
                </a:lnTo>
                <a:lnTo>
                  <a:pt x="270847" y="24573"/>
                </a:lnTo>
                <a:lnTo>
                  <a:pt x="227849" y="6429"/>
                </a:lnTo>
                <a:lnTo>
                  <a:pt x="179997" y="0"/>
                </a:lnTo>
                <a:close/>
              </a:path>
            </a:pathLst>
          </a:custGeom>
          <a:solidFill>
            <a:srgbClr val="939598"/>
          </a:solidFill>
        </p:spPr>
        <p:txBody>
          <a:bodyPr wrap="square" lIns="0" tIns="0" rIns="0" bIns="0" rtlCol="0"/>
          <a:lstStyle/>
          <a:p>
            <a:endParaRPr/>
          </a:p>
        </p:txBody>
      </p:sp>
      <p:sp>
        <p:nvSpPr>
          <p:cNvPr id="50" name="object 50"/>
          <p:cNvSpPr txBox="1"/>
          <p:nvPr/>
        </p:nvSpPr>
        <p:spPr>
          <a:xfrm>
            <a:off x="10143714" y="569930"/>
            <a:ext cx="165100" cy="276999"/>
          </a:xfrm>
          <a:prstGeom prst="rect">
            <a:avLst/>
          </a:prstGeom>
        </p:spPr>
        <p:txBody>
          <a:bodyPr vert="horz" wrap="square" lIns="0" tIns="0" rIns="0" bIns="0" rtlCol="0">
            <a:spAutoFit/>
          </a:bodyPr>
          <a:lstStyle/>
          <a:p>
            <a:pPr marL="12700">
              <a:lnSpc>
                <a:spcPct val="100000"/>
              </a:lnSpc>
            </a:pPr>
            <a:r>
              <a:rPr lang="ru-RU" b="1" i="1" spc="45" dirty="0">
                <a:solidFill>
                  <a:srgbClr val="FFFFFF"/>
                </a:solidFill>
                <a:latin typeface="Trebuchet MS"/>
                <a:cs typeface="Trebuchet MS"/>
              </a:rPr>
              <a:t>9</a:t>
            </a:r>
            <a:endParaRPr sz="1800" dirty="0">
              <a:latin typeface="Trebuchet MS"/>
              <a:cs typeface="Trebuchet MS"/>
            </a:endParaRPr>
          </a:p>
        </p:txBody>
      </p:sp>
      <p:sp>
        <p:nvSpPr>
          <p:cNvPr id="52" name="object 51"/>
          <p:cNvSpPr txBox="1"/>
          <p:nvPr/>
        </p:nvSpPr>
        <p:spPr>
          <a:xfrm>
            <a:off x="998657" y="1073721"/>
            <a:ext cx="8610600" cy="269304"/>
          </a:xfrm>
          <a:prstGeom prst="rect">
            <a:avLst/>
          </a:prstGeom>
        </p:spPr>
        <p:txBody>
          <a:bodyPr vert="horz" wrap="square" lIns="0" tIns="0" rIns="0" bIns="0" rtlCol="0">
            <a:spAutoFit/>
          </a:bodyPr>
          <a:lstStyle/>
          <a:p>
            <a:pPr marL="12700" algn="ctr">
              <a:lnSpc>
                <a:spcPts val="2080"/>
              </a:lnSpc>
            </a:pPr>
            <a:r>
              <a:rPr lang="ru-RU" b="1" dirty="0" smtClean="0">
                <a:solidFill>
                  <a:srgbClr val="A01871"/>
                </a:solidFill>
                <a:latin typeface="Arial Narrow" panose="020B0606020202030204" pitchFamily="34" charset="0"/>
                <a:cs typeface="Arial" panose="020B0604020202020204" pitchFamily="34" charset="0"/>
              </a:rPr>
              <a:t>Таблица</a:t>
            </a:r>
            <a:r>
              <a:rPr lang="en-US" b="1" dirty="0" smtClean="0">
                <a:solidFill>
                  <a:srgbClr val="A01871"/>
                </a:solidFill>
                <a:latin typeface="Arial Narrow" panose="020B0606020202030204" pitchFamily="34" charset="0"/>
                <a:cs typeface="Arial" panose="020B0604020202020204" pitchFamily="34" charset="0"/>
              </a:rPr>
              <a:t> </a:t>
            </a:r>
            <a:r>
              <a:rPr lang="ru-RU" b="1" dirty="0" smtClean="0">
                <a:solidFill>
                  <a:srgbClr val="A01871"/>
                </a:solidFill>
                <a:latin typeface="Arial Narrow" panose="020B0606020202030204" pitchFamily="34" charset="0"/>
                <a:cs typeface="Arial" panose="020B0604020202020204" pitchFamily="34" charset="0"/>
              </a:rPr>
              <a:t>№</a:t>
            </a:r>
            <a:r>
              <a:rPr lang="ru-RU" b="1" dirty="0" smtClean="0">
                <a:solidFill>
                  <a:srgbClr val="A01871"/>
                </a:solidFill>
                <a:latin typeface="Arial Narrow" panose="020B0606020202030204" pitchFamily="34" charset="0"/>
                <a:cs typeface="Arial" panose="020B0604020202020204" pitchFamily="34" charset="0"/>
              </a:rPr>
              <a:t>3 </a:t>
            </a:r>
            <a:r>
              <a:rPr lang="ru-RU" b="1" dirty="0">
                <a:solidFill>
                  <a:srgbClr val="A01871"/>
                </a:solidFill>
                <a:latin typeface="Arial Narrow" panose="020B0606020202030204" pitchFamily="34" charset="0"/>
                <a:cs typeface="Arial" panose="020B0604020202020204" pitchFamily="34" charset="0"/>
              </a:rPr>
              <a:t>Топ 10 регионов </a:t>
            </a:r>
            <a:r>
              <a:rPr lang="ru-RU" b="1" dirty="0" smtClean="0">
                <a:solidFill>
                  <a:srgbClr val="A01871"/>
                </a:solidFill>
                <a:latin typeface="Arial Narrow" panose="020B0606020202030204" pitchFamily="34" charset="0"/>
                <a:cs typeface="Arial" panose="020B0604020202020204" pitchFamily="34" charset="0"/>
              </a:rPr>
              <a:t>по совокупному </a:t>
            </a:r>
            <a:r>
              <a:rPr lang="ru-RU" b="1" dirty="0">
                <a:solidFill>
                  <a:srgbClr val="A01871"/>
                </a:solidFill>
                <a:latin typeface="Arial Narrow" panose="020B0606020202030204" pitchFamily="34" charset="0"/>
                <a:cs typeface="Arial" panose="020B0604020202020204" pitchFamily="34" charset="0"/>
              </a:rPr>
              <a:t>росту Капитального </a:t>
            </a:r>
            <a:r>
              <a:rPr lang="ru-RU" b="1" dirty="0" smtClean="0">
                <a:solidFill>
                  <a:srgbClr val="A01871"/>
                </a:solidFill>
                <a:latin typeface="Arial Narrow" panose="020B0606020202030204" pitchFamily="34" charset="0"/>
                <a:cs typeface="Arial" panose="020B0604020202020204" pitchFamily="34" charset="0"/>
              </a:rPr>
              <a:t>ремонта с 2020 по 2024</a:t>
            </a:r>
          </a:p>
        </p:txBody>
      </p:sp>
      <p:sp>
        <p:nvSpPr>
          <p:cNvPr id="12" name="Прямоугольник 11"/>
          <p:cNvSpPr/>
          <p:nvPr/>
        </p:nvSpPr>
        <p:spPr>
          <a:xfrm>
            <a:off x="333776" y="7040053"/>
            <a:ext cx="9708918" cy="400110"/>
          </a:xfrm>
          <a:prstGeom prst="rect">
            <a:avLst/>
          </a:prstGeom>
        </p:spPr>
        <p:txBody>
          <a:bodyPr wrap="square">
            <a:spAutoFit/>
          </a:bodyPr>
          <a:lstStyle/>
          <a:p>
            <a:r>
              <a:rPr lang="ru-RU" sz="1000" b="1" dirty="0" smtClean="0"/>
              <a:t>Ассоциация АКОН, 117105</a:t>
            </a:r>
            <a:r>
              <a:rPr lang="ru-RU" sz="1000" b="1" dirty="0"/>
              <a:t>, г. Москва, ул. </a:t>
            </a:r>
            <a:r>
              <a:rPr lang="ru-RU" sz="1000" b="1" dirty="0" err="1"/>
              <a:t>Нагатинская</a:t>
            </a:r>
            <a:r>
              <a:rPr lang="ru-RU" sz="1000" b="1" dirty="0"/>
              <a:t>, д. 3А, стр. 2, этаж </a:t>
            </a:r>
            <a:r>
              <a:rPr lang="ru-RU" sz="1000" b="1" dirty="0" smtClean="0"/>
              <a:t>3; Сайт: </a:t>
            </a:r>
            <a:r>
              <a:rPr lang="en-US" sz="1000" b="1" dirty="0" smtClean="0">
                <a:hlinkClick r:id="rId3"/>
              </a:rPr>
              <a:t>www.acon.pro</a:t>
            </a:r>
            <a:r>
              <a:rPr lang="ru-RU" sz="1000" b="1" dirty="0" smtClean="0"/>
              <a:t>  Почта: </a:t>
            </a:r>
            <a:r>
              <a:rPr lang="en-US" sz="1000" b="1" dirty="0" smtClean="0">
                <a:hlinkClick r:id="rId4"/>
              </a:rPr>
              <a:t>chulochnikov@acon.pro</a:t>
            </a:r>
            <a:r>
              <a:rPr lang="ru-RU" sz="1000" b="1" dirty="0" smtClean="0"/>
              <a:t>; </a:t>
            </a:r>
          </a:p>
          <a:p>
            <a:r>
              <a:rPr lang="en-US" sz="1000" b="1" dirty="0" smtClean="0">
                <a:hlinkClick r:id="rId5"/>
              </a:rPr>
              <a:t>https://vk.com/nikita_chulochnikov</a:t>
            </a:r>
            <a:r>
              <a:rPr lang="ru-RU" sz="1000" b="1" dirty="0" smtClean="0"/>
              <a:t> (ВК)</a:t>
            </a:r>
            <a:r>
              <a:rPr lang="en-US" sz="1000" b="1" dirty="0" smtClean="0"/>
              <a:t> </a:t>
            </a:r>
            <a:r>
              <a:rPr lang="en-US" sz="1000" b="1" dirty="0" smtClean="0">
                <a:cs typeface="Trebuchet MS"/>
                <a:hlinkClick r:id="rId6"/>
              </a:rPr>
              <a:t>https://t.me/NikitaChulochnikov</a:t>
            </a:r>
            <a:r>
              <a:rPr lang="ru-RU" sz="1000" b="1" dirty="0" smtClean="0">
                <a:cs typeface="Trebuchet MS"/>
              </a:rPr>
              <a:t>  </a:t>
            </a:r>
            <a:r>
              <a:rPr lang="en-US" sz="1000" b="1" dirty="0" smtClean="0">
                <a:cs typeface="Trebuchet MS"/>
              </a:rPr>
              <a:t>(</a:t>
            </a:r>
            <a:r>
              <a:rPr lang="ru-RU" sz="1000" b="1" dirty="0" err="1" smtClean="0">
                <a:cs typeface="Trebuchet MS"/>
              </a:rPr>
              <a:t>Телеграм</a:t>
            </a:r>
            <a:r>
              <a:rPr lang="en-US" sz="1000" b="1" dirty="0" smtClean="0">
                <a:cs typeface="Trebuchet MS"/>
              </a:rPr>
              <a:t>)</a:t>
            </a:r>
            <a:r>
              <a:rPr lang="ru-RU" sz="1000" b="1" dirty="0" smtClean="0">
                <a:cs typeface="Trebuchet MS"/>
              </a:rPr>
              <a:t> </a:t>
            </a:r>
            <a:r>
              <a:rPr lang="ru-RU" sz="1000" b="1" dirty="0" smtClean="0"/>
              <a:t> Экспертная группа Ассоциации АКОН в </a:t>
            </a:r>
            <a:r>
              <a:rPr lang="ru-RU" sz="1000" b="1" dirty="0" err="1" smtClean="0"/>
              <a:t>Телеграм</a:t>
            </a:r>
            <a:r>
              <a:rPr lang="ru-RU" sz="1000" b="1" dirty="0" smtClean="0"/>
              <a:t> </a:t>
            </a:r>
            <a:r>
              <a:rPr lang="ru-RU" sz="1000" b="1" u="sng" dirty="0" smtClean="0">
                <a:hlinkClick r:id="rId7"/>
              </a:rPr>
              <a:t>https://t.me/+Io3GJMU5Q4phYTA6</a:t>
            </a:r>
            <a:endParaRPr lang="ru-RU" sz="1000" b="1" dirty="0"/>
          </a:p>
        </p:txBody>
      </p:sp>
      <p:pic>
        <p:nvPicPr>
          <p:cNvPr id="4" name="Рисунок 3"/>
          <p:cNvPicPr>
            <a:picLocks noChangeAspect="1"/>
          </p:cNvPicPr>
          <p:nvPr/>
        </p:nvPicPr>
        <p:blipFill>
          <a:blip r:embed="rId8"/>
          <a:stretch>
            <a:fillRect/>
          </a:stretch>
        </p:blipFill>
        <p:spPr>
          <a:xfrm>
            <a:off x="192746" y="279271"/>
            <a:ext cx="1352457" cy="795563"/>
          </a:xfrm>
          <a:prstGeom prst="rect">
            <a:avLst/>
          </a:prstGeom>
        </p:spPr>
      </p:pic>
      <p:sp>
        <p:nvSpPr>
          <p:cNvPr id="20" name="object 51"/>
          <p:cNvSpPr txBox="1"/>
          <p:nvPr/>
        </p:nvSpPr>
        <p:spPr>
          <a:xfrm>
            <a:off x="1737949" y="323739"/>
            <a:ext cx="7875951" cy="538609"/>
          </a:xfrm>
          <a:prstGeom prst="rect">
            <a:avLst/>
          </a:prstGeom>
        </p:spPr>
        <p:txBody>
          <a:bodyPr vert="horz" wrap="square" lIns="0" tIns="0" rIns="0" bIns="0" rtlCol="0">
            <a:spAutoFit/>
          </a:bodyPr>
          <a:lstStyle/>
          <a:p>
            <a:pPr marL="12700">
              <a:lnSpc>
                <a:spcPts val="2080"/>
              </a:lnSpc>
            </a:pPr>
            <a:r>
              <a:rPr lang="ru-RU" b="1" dirty="0">
                <a:solidFill>
                  <a:srgbClr val="A01871"/>
                </a:solidFill>
                <a:latin typeface="Arial Narrow" panose="020B0606020202030204" pitchFamily="34" charset="0"/>
                <a:cs typeface="Arial" panose="020B0604020202020204" pitchFamily="34" charset="0"/>
              </a:rPr>
              <a:t>Аналитическое </a:t>
            </a:r>
            <a:r>
              <a:rPr lang="ru-RU" b="1" dirty="0" smtClean="0">
                <a:solidFill>
                  <a:srgbClr val="A01871"/>
                </a:solidFill>
                <a:latin typeface="Arial Narrow" panose="020B0606020202030204" pitchFamily="34" charset="0"/>
                <a:cs typeface="Arial" panose="020B0604020202020204" pitchFamily="34" charset="0"/>
              </a:rPr>
              <a:t>исследование «</a:t>
            </a:r>
            <a:r>
              <a:rPr lang="ru-RU" b="1" dirty="0">
                <a:solidFill>
                  <a:srgbClr val="A01871"/>
                </a:solidFill>
                <a:latin typeface="Arial Narrow" panose="020B0606020202030204" pitchFamily="34" charset="0"/>
                <a:cs typeface="Arial" panose="020B0604020202020204" pitchFamily="34" charset="0"/>
              </a:rPr>
              <a:t>Тарифы на жилищные услуги для населения по регионам РФ в 2020-2024 годах: темпы роста, индексация, динамика»</a:t>
            </a:r>
          </a:p>
        </p:txBody>
      </p:sp>
      <p:pic>
        <p:nvPicPr>
          <p:cNvPr id="5" name="Рисунок 4"/>
          <p:cNvPicPr>
            <a:picLocks noChangeAspect="1"/>
          </p:cNvPicPr>
          <p:nvPr/>
        </p:nvPicPr>
        <p:blipFill>
          <a:blip r:embed="rId9"/>
          <a:stretch>
            <a:fillRect/>
          </a:stretch>
        </p:blipFill>
        <p:spPr>
          <a:xfrm>
            <a:off x="9832173" y="6965587"/>
            <a:ext cx="476641" cy="549042"/>
          </a:xfrm>
          <a:prstGeom prst="rect">
            <a:avLst/>
          </a:prstGeom>
        </p:spPr>
      </p:pic>
      <p:pic>
        <p:nvPicPr>
          <p:cNvPr id="2" name="Рисунок 1"/>
          <p:cNvPicPr>
            <a:picLocks noChangeAspect="1"/>
          </p:cNvPicPr>
          <p:nvPr/>
        </p:nvPicPr>
        <p:blipFill>
          <a:blip r:embed="rId10"/>
          <a:stretch>
            <a:fillRect/>
          </a:stretch>
        </p:blipFill>
        <p:spPr>
          <a:xfrm>
            <a:off x="1951156" y="1419225"/>
            <a:ext cx="6900743" cy="3622439"/>
          </a:xfrm>
          <a:prstGeom prst="rect">
            <a:avLst/>
          </a:prstGeom>
        </p:spPr>
      </p:pic>
      <p:sp>
        <p:nvSpPr>
          <p:cNvPr id="6" name="TextBox 5"/>
          <p:cNvSpPr txBox="1"/>
          <p:nvPr/>
        </p:nvSpPr>
        <p:spPr>
          <a:xfrm>
            <a:off x="457200" y="5285727"/>
            <a:ext cx="9851613" cy="1754326"/>
          </a:xfrm>
          <a:prstGeom prst="rect">
            <a:avLst/>
          </a:prstGeom>
          <a:noFill/>
        </p:spPr>
        <p:txBody>
          <a:bodyPr wrap="square" rtlCol="0">
            <a:spAutoFit/>
          </a:bodyPr>
          <a:lstStyle/>
          <a:p>
            <a:pPr marL="285750" indent="-285750">
              <a:buFont typeface="Arial" panose="020B0604020202020204" pitchFamily="34" charset="0"/>
              <a:buChar char="•"/>
            </a:pPr>
            <a:r>
              <a:rPr lang="ru-RU" b="1" dirty="0">
                <a:latin typeface="Arial Narrow" panose="020B0606020202030204" pitchFamily="34" charset="0"/>
              </a:rPr>
              <a:t>Максимальный темп роста на Капремонт </a:t>
            </a:r>
            <a:r>
              <a:rPr lang="ru-RU" dirty="0">
                <a:latin typeface="Arial Narrow" panose="020B0606020202030204" pitchFamily="34" charset="0"/>
              </a:rPr>
              <a:t>составляет </a:t>
            </a:r>
            <a:r>
              <a:rPr lang="ru-RU" b="1" dirty="0">
                <a:latin typeface="Arial Narrow" panose="020B0606020202030204" pitchFamily="34" charset="0"/>
              </a:rPr>
              <a:t>119,09%</a:t>
            </a:r>
            <a:r>
              <a:rPr lang="ru-RU" dirty="0">
                <a:latin typeface="Arial Narrow" panose="020B0606020202030204" pitchFamily="34" charset="0"/>
              </a:rPr>
              <a:t> в Севастополе. </a:t>
            </a:r>
            <a:endParaRPr lang="en-US" dirty="0" smtClean="0">
              <a:latin typeface="Arial Narrow" panose="020B0606020202030204" pitchFamily="34" charset="0"/>
            </a:endParaRPr>
          </a:p>
          <a:p>
            <a:pPr marL="285750" indent="-285750">
              <a:buFont typeface="Arial" panose="020B0604020202020204" pitchFamily="34" charset="0"/>
              <a:buChar char="•"/>
            </a:pPr>
            <a:r>
              <a:rPr lang="ru-RU" b="1" dirty="0" smtClean="0">
                <a:latin typeface="Arial Narrow" panose="020B0606020202030204" pitchFamily="34" charset="0"/>
              </a:rPr>
              <a:t>Средний </a:t>
            </a:r>
            <a:r>
              <a:rPr lang="ru-RU" b="1" dirty="0">
                <a:latin typeface="Arial Narrow" panose="020B0606020202030204" pitchFamily="34" charset="0"/>
              </a:rPr>
              <a:t>темп роста с 2020 по 2024 год </a:t>
            </a:r>
            <a:r>
              <a:rPr lang="ru-RU" dirty="0">
                <a:latin typeface="Arial Narrow" panose="020B0606020202030204" pitchFamily="34" charset="0"/>
              </a:rPr>
              <a:t>составляет </a:t>
            </a:r>
            <a:r>
              <a:rPr lang="ru-RU" b="1" dirty="0">
                <a:latin typeface="Arial Narrow" panose="020B0606020202030204" pitchFamily="34" charset="0"/>
              </a:rPr>
              <a:t>38,90%</a:t>
            </a:r>
            <a:r>
              <a:rPr lang="ru-RU" dirty="0">
                <a:latin typeface="Arial Narrow" panose="020B0606020202030204" pitchFamily="34" charset="0"/>
              </a:rPr>
              <a:t>, в 35 регионах темп роста превышает средний. </a:t>
            </a:r>
            <a:endParaRPr lang="en-US" dirty="0" smtClean="0">
              <a:latin typeface="Arial Narrow" panose="020B0606020202030204" pitchFamily="34" charset="0"/>
            </a:endParaRPr>
          </a:p>
          <a:p>
            <a:pPr marL="285750" indent="-285750">
              <a:buFont typeface="Arial" panose="020B0604020202020204" pitchFamily="34" charset="0"/>
              <a:buChar char="•"/>
            </a:pPr>
            <a:r>
              <a:rPr lang="ru-RU" dirty="0" smtClean="0">
                <a:latin typeface="Arial Narrow" panose="020B0606020202030204" pitchFamily="34" charset="0"/>
              </a:rPr>
              <a:t>В </a:t>
            </a:r>
            <a:r>
              <a:rPr lang="ru-RU" dirty="0">
                <a:latin typeface="Arial Narrow" panose="020B0606020202030204" pitchFamily="34" charset="0"/>
              </a:rPr>
              <a:t>3 регионах </a:t>
            </a:r>
            <a:r>
              <a:rPr lang="ru-RU" b="1" dirty="0">
                <a:latin typeface="Arial Narrow" panose="020B0606020202030204" pitchFamily="34" charset="0"/>
              </a:rPr>
              <a:t>рост составил 0%: </a:t>
            </a:r>
            <a:r>
              <a:rPr lang="ru-RU" dirty="0">
                <a:latin typeface="Arial Narrow" panose="020B0606020202030204" pitchFamily="34" charset="0"/>
              </a:rPr>
              <a:t>Республика Ингушетия, Рязанская область и Тюменская область. </a:t>
            </a:r>
            <a:endParaRPr lang="en-US" dirty="0" smtClean="0">
              <a:latin typeface="Arial Narrow" panose="020B0606020202030204" pitchFamily="34" charset="0"/>
            </a:endParaRPr>
          </a:p>
          <a:p>
            <a:r>
              <a:rPr lang="ru-RU" dirty="0" smtClean="0">
                <a:latin typeface="Arial Narrow" panose="020B0606020202030204" pitchFamily="34" charset="0"/>
              </a:rPr>
              <a:t>Всего </a:t>
            </a:r>
            <a:r>
              <a:rPr lang="ru-RU" dirty="0">
                <a:latin typeface="Arial Narrow" panose="020B0606020202030204" pitchFamily="34" charset="0"/>
              </a:rPr>
              <a:t>за период с 2020 года по 2024 год было </a:t>
            </a:r>
            <a:r>
              <a:rPr lang="ru-RU" b="1" dirty="0">
                <a:latin typeface="Arial Narrow" panose="020B0606020202030204" pitchFamily="34" charset="0"/>
              </a:rPr>
              <a:t>77</a:t>
            </a:r>
            <a:r>
              <a:rPr lang="ru-RU" dirty="0">
                <a:latin typeface="Arial Narrow" panose="020B0606020202030204" pitchFamily="34" charset="0"/>
              </a:rPr>
              <a:t> нулевых повышений тарифа на Капитальный ремонт в регионах</a:t>
            </a:r>
          </a:p>
        </p:txBody>
      </p:sp>
    </p:spTree>
    <p:extLst>
      <p:ext uri="{BB962C8B-B14F-4D97-AF65-F5344CB8AC3E}">
        <p14:creationId xmlns:p14="http://schemas.microsoft.com/office/powerpoint/2010/main" val="2331600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2768</TotalTime>
  <Words>4042</Words>
  <Application>Microsoft Office PowerPoint</Application>
  <PresentationFormat>Произвольный</PresentationFormat>
  <Paragraphs>205</Paragraphs>
  <Slides>18</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18</vt:i4>
      </vt:variant>
    </vt:vector>
  </HeadingPairs>
  <TitlesOfParts>
    <vt:vector size="25" baseType="lpstr">
      <vt:lpstr>Arial</vt:lpstr>
      <vt:lpstr>Arial Narrow</vt:lpstr>
      <vt:lpstr>Calibri</vt:lpstr>
      <vt:lpstr>Palatino Linotype</vt:lpstr>
      <vt:lpstr>Times New Roman</vt:lpstr>
      <vt:lpstr>Trebuchet MS</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Чулочников Никита</dc:creator>
  <cp:lastModifiedBy>Никита Чулочников</cp:lastModifiedBy>
  <cp:revision>220</cp:revision>
  <cp:lastPrinted>2018-04-23T12:56:05Z</cp:lastPrinted>
  <dcterms:created xsi:type="dcterms:W3CDTF">2016-07-19T12:55:24Z</dcterms:created>
  <dcterms:modified xsi:type="dcterms:W3CDTF">2024-11-19T14:23:11Z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2016-04-01T00:00:00Z</vt:filetime>
  </property>
  <property fmtid="{D5CDD505-2E9C-101B-9397-08002B2CF9AE}" pid="3" name="Creator">
    <vt:lpwstr>Adobe InDesign CS6 (Macintosh)</vt:lpwstr>
  </property>
  <property fmtid="{D5CDD505-2E9C-101B-9397-08002B2CF9AE}" pid="4" name="LastSaved">
    <vt:filetime>2016-07-19T00:00:00Z</vt:filetime>
  </property>
</Properties>
</file>